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handoutMasterIdLst>
    <p:handoutMasterId r:id="rId16"/>
  </p:handoutMasterIdLst>
  <p:sldIdLst>
    <p:sldId id="263" r:id="rId3"/>
    <p:sldId id="264" r:id="rId4"/>
    <p:sldId id="272" r:id="rId5"/>
    <p:sldId id="256" r:id="rId6"/>
    <p:sldId id="273" r:id="rId7"/>
    <p:sldId id="257" r:id="rId8"/>
    <p:sldId id="258" r:id="rId9"/>
    <p:sldId id="259" r:id="rId10"/>
    <p:sldId id="260" r:id="rId11"/>
    <p:sldId id="261" r:id="rId12"/>
    <p:sldId id="262" r:id="rId13"/>
    <p:sldId id="28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3" autoAdjust="0"/>
    <p:restoredTop sz="94660"/>
  </p:normalViewPr>
  <p:slideViewPr>
    <p:cSldViewPr snapToGrid="0">
      <p:cViewPr varScale="1">
        <p:scale>
          <a:sx n="73" d="100"/>
          <a:sy n="73" d="100"/>
        </p:scale>
        <p:origin x="6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handoutMaster" Target="handoutMasters/handoutMaster1.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1007533" y="620713"/>
            <a:ext cx="103632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DDA9551E-78FB-480C-BC2C-99E4AE409BFE}" type="datetimeFigureOut">
              <a:rPr lang="en-US" smtClean="0"/>
            </a:fld>
            <a:endParaRPr lang="en-US"/>
          </a:p>
        </p:txBody>
      </p:sp>
      <p:sp>
        <p:nvSpPr>
          <p:cNvPr id="12" name="Rectangle 5"/>
          <p:cNvSpPr>
            <a:spLocks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3" name="Rectangle 6"/>
          <p:cNvSpPr>
            <a:spLocks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CD8F309D-89D0-4361-9CED-05EB39A80113}"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DDA9551E-78FB-480C-BC2C-99E4AE409BFE}"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DDA9551E-78FB-480C-BC2C-99E4AE409BFE}"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DDA9551E-78FB-480C-BC2C-99E4AE409BFE}"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DDA9551E-78FB-480C-BC2C-99E4AE409BFE}"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DDA9551E-78FB-480C-BC2C-99E4AE409BFE}"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DDA9551E-78FB-480C-BC2C-99E4AE409BFE}"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DDA9551E-78FB-480C-BC2C-99E4AE409BFE}"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DDA9551E-78FB-480C-BC2C-99E4AE409BFE}"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DDA9551E-78FB-480C-BC2C-99E4AE409BFE}"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DDA9551E-78FB-480C-BC2C-99E4AE409BFE}"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D8F309D-89D0-4361-9CED-05EB39A80113}"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7730067" y="4438650"/>
            <a:ext cx="4453467" cy="2333625"/>
          </a:xfrm>
          <a:prstGeom prst="rect">
            <a:avLst/>
          </a:prstGeom>
          <a:noFill/>
          <a:ln w="9525">
            <a:noFill/>
          </a:ln>
        </p:spPr>
      </p:pic>
      <p:sp>
        <p:nvSpPr>
          <p:cNvPr id="1028" name="Rectangle 4"/>
          <p:cNvSpPr/>
          <p:nvPr>
            <p:ph type="title"/>
          </p:nvPr>
        </p:nvSpPr>
        <p:spPr>
          <a:xfrm>
            <a:off x="609600" y="274638"/>
            <a:ext cx="109728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DDA9551E-78FB-480C-BC2C-99E4AE409BFE}" type="datetimeFigureOut">
              <a:rPr lang="en-US" smtClean="0"/>
            </a:fld>
            <a:endParaRPr lang="en-US"/>
          </a:p>
        </p:txBody>
      </p:sp>
      <p:sp>
        <p:nvSpPr>
          <p:cNvPr id="1031" name="Rectangle 7"/>
          <p:cNvSpPr>
            <a:spLocks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2" name="Rectangle 8"/>
          <p:cNvSpPr>
            <a:spLocks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CD8F309D-89D0-4361-9CED-05EB39A8011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317"/>
            <a:ext cx="10972800" cy="1143000"/>
          </a:xfrm>
        </p:spPr>
        <p:txBody>
          <a:bodyPr/>
          <a:p>
            <a:r>
              <a:rPr lang="ar-JO" altLang="en-US" sz="3200">
                <a:latin typeface="Arial Black" panose="020B0A04020102020204" charset="0"/>
                <a:cs typeface="Arial Black" panose="020B0A04020102020204" charset="0"/>
              </a:rPr>
              <a:t>بسم الله الرحمن الرحيم</a:t>
            </a:r>
            <a:endParaRPr lang="ar-JO" altLang="en-US" sz="3200">
              <a:latin typeface="Arial Black" panose="020B0A04020102020204" charset="0"/>
              <a:cs typeface="Arial Black" panose="020B0A04020102020204" charset="0"/>
            </a:endParaRPr>
          </a:p>
        </p:txBody>
      </p:sp>
      <p:sp>
        <p:nvSpPr>
          <p:cNvPr id="3" name="Content Placeholder 2"/>
          <p:cNvSpPr>
            <a:spLocks noGrp="1"/>
          </p:cNvSpPr>
          <p:nvPr>
            <p:ph idx="1"/>
          </p:nvPr>
        </p:nvSpPr>
        <p:spPr>
          <a:xfrm>
            <a:off x="0" y="635"/>
            <a:ext cx="12191365" cy="6856730"/>
          </a:xfrm>
          <a:solidFill>
            <a:schemeClr val="bg1"/>
          </a:solidFill>
        </p:spPr>
        <p:txBody>
          <a:bodyPr/>
          <a:p>
            <a:pPr algn="l"/>
            <a:endParaRPr lang="ar-JO" altLang="en-US" sz="4000">
              <a:solidFill>
                <a:schemeClr val="tx1"/>
              </a:solidFill>
              <a:latin typeface="Arial Black" panose="020B0A04020102020204" charset="0"/>
              <a:cs typeface="Arial Black" panose="020B0A04020102020204" charset="0"/>
            </a:endParaRPr>
          </a:p>
          <a:p>
            <a:pPr algn="ctr"/>
            <a:r>
              <a:rPr lang="ar-JO" altLang="en-US" sz="4000">
                <a:solidFill>
                  <a:schemeClr val="tx1"/>
                </a:solidFill>
                <a:latin typeface="Arial Black" panose="020B0A04020102020204" charset="0"/>
                <a:cs typeface="Arial Black" panose="020B0A04020102020204" charset="0"/>
              </a:rPr>
              <a:t> </a:t>
            </a:r>
            <a:endParaRPr lang="ar-JO" altLang="en-US">
              <a:solidFill>
                <a:schemeClr val="tx1"/>
              </a:solidFill>
              <a:latin typeface="Arial Black" panose="020B0A04020102020204" charset="0"/>
              <a:cs typeface="Arial Black" panose="020B0A04020102020204" charset="0"/>
            </a:endParaRPr>
          </a:p>
          <a:p>
            <a:pPr marL="0" indent="0" algn="ctr">
              <a:buNone/>
            </a:pPr>
            <a:endParaRPr lang="ar-JO" altLang="en-US" sz="4000">
              <a:solidFill>
                <a:schemeClr val="tx1"/>
              </a:solidFill>
              <a:latin typeface="Arial Black" panose="020B0A04020102020204" charset="0"/>
              <a:cs typeface="Arial Black" panose="020B0A04020102020204" charset="0"/>
            </a:endParaRPr>
          </a:p>
          <a:p>
            <a:pPr marL="0" indent="0" algn="ctr">
              <a:buNone/>
            </a:pPr>
            <a:r>
              <a:rPr lang="ar-JO" altLang="en-US" sz="4000">
                <a:solidFill>
                  <a:schemeClr val="tx1"/>
                </a:solidFill>
                <a:latin typeface="Arial Black" panose="020B0A04020102020204" charset="0"/>
                <a:cs typeface="Arial Black" panose="020B0A04020102020204" charset="0"/>
              </a:rPr>
              <a:t>ورقة علمية</a:t>
            </a:r>
            <a:r>
              <a:rPr lang="ar-JO" altLang="en-US" sz="5400">
                <a:solidFill>
                  <a:schemeClr val="tx1"/>
                </a:solidFill>
                <a:latin typeface="Arial Black" panose="020B0A04020102020204" charset="0"/>
                <a:cs typeface="Arial Black" panose="020B0A04020102020204" charset="0"/>
              </a:rPr>
              <a:t> :- الأثر القانوني للتقييم العقاري</a:t>
            </a:r>
            <a:endParaRPr lang="ar-JO" altLang="en-US" sz="5400">
              <a:solidFill>
                <a:schemeClr val="tx1"/>
              </a:solidFill>
              <a:latin typeface="Arial Black" panose="020B0A04020102020204" charset="0"/>
              <a:cs typeface="Arial Black" panose="020B0A04020102020204" charset="0"/>
            </a:endParaRPr>
          </a:p>
          <a:p>
            <a:pPr marL="0" indent="0" algn="ctr">
              <a:buNone/>
            </a:pPr>
            <a:endParaRPr lang="ar-JO" altLang="en-US">
              <a:solidFill>
                <a:schemeClr val="tx1"/>
              </a:solidFill>
              <a:latin typeface="Arial Black" panose="020B0A04020102020204" charset="0"/>
              <a:cs typeface="Arial Black" panose="020B0A04020102020204" charset="0"/>
            </a:endParaRPr>
          </a:p>
          <a:p>
            <a:pPr algn="ctr"/>
            <a:r>
              <a:rPr lang="ar-JO" altLang="en-US" sz="3600">
                <a:gradFill>
                  <a:gsLst>
                    <a:gs pos="0">
                      <a:srgbClr val="7B32B2"/>
                    </a:gs>
                    <a:gs pos="100000">
                      <a:srgbClr val="401A5D"/>
                    </a:gs>
                  </a:gsLst>
                  <a:lin scaled="0"/>
                </a:gradFill>
                <a:latin typeface="Arial Black" panose="020B0A04020102020204" charset="0"/>
                <a:cs typeface="Arial Black" panose="020B0A04020102020204" charset="0"/>
              </a:rPr>
              <a:t>د. حمزه مدالله البريزات</a:t>
            </a:r>
            <a:endParaRPr lang="ar-JO" altLang="en-US" sz="3600">
              <a:gradFill>
                <a:gsLst>
                  <a:gs pos="0">
                    <a:srgbClr val="7B32B2"/>
                  </a:gs>
                  <a:gs pos="100000">
                    <a:srgbClr val="401A5D"/>
                  </a:gs>
                </a:gsLst>
                <a:lin scaled="0"/>
              </a:gradFill>
              <a:latin typeface="Arial Black" panose="020B0A04020102020204" charset="0"/>
              <a:cs typeface="Arial Black" panose="020B0A04020102020204" charset="0"/>
            </a:endParaRPr>
          </a:p>
          <a:p>
            <a:pPr algn="ctr"/>
            <a:r>
              <a:rPr lang="ar-JO" altLang="en-US" sz="3600">
                <a:gradFill>
                  <a:gsLst>
                    <a:gs pos="0">
                      <a:srgbClr val="7B32B2"/>
                    </a:gs>
                    <a:gs pos="100000">
                      <a:srgbClr val="401A5D"/>
                    </a:gs>
                  </a:gsLst>
                  <a:lin scaled="0"/>
                </a:gradFill>
                <a:latin typeface="Arial Black" panose="020B0A04020102020204" charset="0"/>
                <a:cs typeface="Arial Black" panose="020B0A04020102020204" charset="0"/>
              </a:rPr>
              <a:t>مدير وحدة الرقابة الداخلية/دائرة الاراضي والمساحة الاردنية</a:t>
            </a:r>
            <a:endParaRPr lang="ar-JO" altLang="en-US" sz="3600">
              <a:gradFill>
                <a:gsLst>
                  <a:gs pos="0">
                    <a:srgbClr val="7B32B2"/>
                  </a:gs>
                  <a:gs pos="100000">
                    <a:srgbClr val="401A5D"/>
                  </a:gs>
                </a:gsLst>
                <a:lin scaled="0"/>
              </a:gradFill>
              <a:latin typeface="Arial Black" panose="020B0A04020102020204" charset="0"/>
              <a:cs typeface="Arial Black" panose="020B0A04020102020204" charset="0"/>
            </a:endParaRPr>
          </a:p>
          <a:p>
            <a:pPr algn="ctr"/>
            <a:r>
              <a:rPr lang="ar-JO" altLang="en-US" sz="3600">
                <a:gradFill>
                  <a:gsLst>
                    <a:gs pos="0">
                      <a:srgbClr val="7B32B2"/>
                    </a:gs>
                    <a:gs pos="100000">
                      <a:srgbClr val="401A5D"/>
                    </a:gs>
                  </a:gsLst>
                  <a:lin scaled="0"/>
                </a:gradFill>
                <a:latin typeface="Arial Black" panose="020B0A04020102020204" charset="0"/>
                <a:cs typeface="Arial Black" panose="020B0A04020102020204" charset="0"/>
              </a:rPr>
              <a:t>عضو اللجنة المركزية للتقدير /دائرة الاراضي و المساحة</a:t>
            </a:r>
            <a:endParaRPr lang="ar-JO" altLang="en-US" sz="3600">
              <a:gradFill>
                <a:gsLst>
                  <a:gs pos="0">
                    <a:srgbClr val="7B32B2"/>
                  </a:gs>
                  <a:gs pos="100000">
                    <a:srgbClr val="401A5D"/>
                  </a:gs>
                </a:gsLst>
                <a:lin scaled="0"/>
              </a:gradFill>
              <a:latin typeface="Arial Black" panose="020B0A04020102020204" charset="0"/>
              <a:cs typeface="Arial Black" panose="020B0A04020102020204" charset="0"/>
            </a:endParaRPr>
          </a:p>
          <a:p>
            <a:pPr algn="ctr"/>
            <a:r>
              <a:rPr lang="ar-JO" altLang="en-US" sz="3600">
                <a:gradFill>
                  <a:gsLst>
                    <a:gs pos="0">
                      <a:srgbClr val="7B32B2"/>
                    </a:gs>
                    <a:gs pos="100000">
                      <a:srgbClr val="401A5D"/>
                    </a:gs>
                  </a:gsLst>
                  <a:lin scaled="0"/>
                </a:gradFill>
                <a:latin typeface="Arial Black" panose="020B0A04020102020204" charset="0"/>
                <a:cs typeface="Arial Black" panose="020B0A04020102020204" charset="0"/>
              </a:rPr>
              <a:t>عضو لجنة ترخيص المقدرين العقاريين </a:t>
            </a:r>
            <a:endParaRPr lang="ar-JO" altLang="en-US" sz="3600">
              <a:gradFill>
                <a:gsLst>
                  <a:gs pos="0">
                    <a:srgbClr val="7B32B2"/>
                  </a:gs>
                  <a:gs pos="100000">
                    <a:srgbClr val="401A5D"/>
                  </a:gs>
                </a:gsLst>
                <a:lin scaled="0"/>
              </a:gradFill>
              <a:latin typeface="Arial Black" panose="020B0A04020102020204" charset="0"/>
              <a:cs typeface="Arial Black" panose="020B0A04020102020204" charset="0"/>
            </a:endParaRPr>
          </a:p>
        </p:txBody>
      </p:sp>
      <p:pic>
        <p:nvPicPr>
          <p:cNvPr id="4" name="Picture 3" descr="JAREV"/>
          <p:cNvPicPr>
            <a:picLocks noChangeAspect="1"/>
          </p:cNvPicPr>
          <p:nvPr/>
        </p:nvPicPr>
        <p:blipFill>
          <a:blip r:embed="rId1"/>
          <a:stretch>
            <a:fillRect/>
          </a:stretch>
        </p:blipFill>
        <p:spPr>
          <a:xfrm>
            <a:off x="8632825" y="913130"/>
            <a:ext cx="3095625" cy="619125"/>
          </a:xfrm>
          <a:prstGeom prst="rect">
            <a:avLst/>
          </a:prstGeom>
        </p:spPr>
      </p:pic>
      <p:pic>
        <p:nvPicPr>
          <p:cNvPr id="6" name="Picture 5" descr="logo-285x300 (1)"/>
          <p:cNvPicPr>
            <a:picLocks noChangeAspect="1"/>
          </p:cNvPicPr>
          <p:nvPr/>
        </p:nvPicPr>
        <p:blipFill>
          <a:blip r:embed="rId2"/>
          <a:stretch>
            <a:fillRect/>
          </a:stretch>
        </p:blipFill>
        <p:spPr>
          <a:xfrm>
            <a:off x="4544060" y="248285"/>
            <a:ext cx="2714625" cy="1978025"/>
          </a:xfrm>
          <a:prstGeom prst="rect">
            <a:avLst/>
          </a:prstGeom>
        </p:spPr>
      </p:pic>
      <p:pic>
        <p:nvPicPr>
          <p:cNvPr id="7" name="Picture 6" descr="logo33-0-0"/>
          <p:cNvPicPr>
            <a:picLocks noChangeAspect="1"/>
          </p:cNvPicPr>
          <p:nvPr/>
        </p:nvPicPr>
        <p:blipFill>
          <a:blip r:embed="rId3"/>
          <a:stretch>
            <a:fillRect/>
          </a:stretch>
        </p:blipFill>
        <p:spPr>
          <a:xfrm>
            <a:off x="758825" y="638175"/>
            <a:ext cx="2921000" cy="1168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ar-JO" altLang="en-US">
                <a:solidFill>
                  <a:schemeClr val="tx1"/>
                </a:solidFill>
              </a:rPr>
              <a:t>فهرس </a:t>
            </a:r>
            <a:r>
              <a:rPr lang="ar-JO" altLang="en-US">
                <a:solidFill>
                  <a:schemeClr val="accent4"/>
                </a:solidFill>
              </a:rPr>
              <a:t>المحتويات</a:t>
            </a:r>
            <a:endParaRPr lang="ar-JO" altLang="en-US">
              <a:solidFill>
                <a:schemeClr val="accent4"/>
              </a:solidFill>
            </a:endParaRPr>
          </a:p>
        </p:txBody>
      </p:sp>
      <p:sp>
        <p:nvSpPr>
          <p:cNvPr id="3" name="Content Placeholder 2"/>
          <p:cNvSpPr>
            <a:spLocks noGrp="1"/>
          </p:cNvSpPr>
          <p:nvPr>
            <p:ph idx="1"/>
          </p:nvPr>
        </p:nvSpPr>
        <p:spPr>
          <a:xfrm>
            <a:off x="340360" y="1417320"/>
            <a:ext cx="11851640" cy="5320665"/>
          </a:xfrm>
          <a:solidFill>
            <a:schemeClr val="bg2">
              <a:lumMod val="60000"/>
              <a:lumOff val="40000"/>
            </a:schemeClr>
          </a:solidFill>
          <a:ln>
            <a:solidFill>
              <a:schemeClr val="accent2">
                <a:lumMod val="40000"/>
                <a:lumOff val="60000"/>
              </a:schemeClr>
            </a:solidFill>
          </a:ln>
        </p:spPr>
        <p:txBody>
          <a:bodyPr/>
          <a:p>
            <a:pPr marL="0" indent="0" algn="r">
              <a:buNone/>
            </a:pPr>
            <a:r>
              <a:rPr lang="ar-JO" altLang="en-US" sz="3200">
                <a:gradFill>
                  <a:gsLst>
                    <a:gs pos="0">
                      <a:srgbClr val="012D86"/>
                    </a:gs>
                    <a:gs pos="100000">
                      <a:srgbClr val="0E2557"/>
                    </a:gs>
                  </a:gsLst>
                  <a:lin scaled="0"/>
                </a:gradFill>
                <a:latin typeface="Arial Black" panose="020B0A04020102020204" charset="0"/>
                <a:cs typeface="Arial Black" panose="020B0A04020102020204" charset="0"/>
              </a:rPr>
              <a:t>أولا: - التشريعات الناظمة لعمل المقدر العقاري (الداخلي او الخاص)</a:t>
            </a:r>
            <a:endParaRPr lang="ar-JO" sz="3200" b="1" u="sng" dirty="0" smtClean="0">
              <a:gradFill>
                <a:gsLst>
                  <a:gs pos="0">
                    <a:srgbClr val="012D86"/>
                  </a:gs>
                  <a:gs pos="100000">
                    <a:srgbClr val="0E2557"/>
                  </a:gs>
                </a:gsLst>
                <a:lin scaled="0"/>
              </a:gradFill>
              <a:latin typeface="Arial Black" panose="020B0A04020102020204" charset="0"/>
              <a:cs typeface="Arial Black" panose="020B0A04020102020204" charset="0"/>
              <a:sym typeface="+mn-ea"/>
            </a:endParaRPr>
          </a:p>
          <a:p>
            <a:pPr lvl="8" algn="r"/>
            <a:r>
              <a:rPr lang="ar-JO"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rPr>
              <a:t>ثانيا :- أهمية دور المقدر العقاري :</a:t>
            </a:r>
            <a:endParaRPr lang="ar-JO" sz="3200" b="1" u="sng" dirty="0">
              <a:gradFill>
                <a:gsLst>
                  <a:gs pos="0">
                    <a:srgbClr val="012D86"/>
                  </a:gs>
                  <a:gs pos="100000">
                    <a:srgbClr val="0E2557"/>
                  </a:gs>
                </a:gsLst>
                <a:lin scaled="0"/>
              </a:gradFill>
              <a:latin typeface="Arial Black" panose="020B0A04020102020204" charset="0"/>
              <a:cs typeface="Arial Black" panose="020B0A04020102020204" charset="0"/>
              <a:sym typeface="+mn-ea"/>
            </a:endParaRPr>
          </a:p>
          <a:p>
            <a:pPr lvl="8" algn="r"/>
            <a:r>
              <a:rPr lang="ar-JO" sz="3200" b="1" dirty="0">
                <a:gradFill>
                  <a:gsLst>
                    <a:gs pos="0">
                      <a:srgbClr val="012D86"/>
                    </a:gs>
                    <a:gs pos="100000">
                      <a:srgbClr val="0E2557"/>
                    </a:gs>
                  </a:gsLst>
                  <a:lin scaled="0"/>
                </a:gradFill>
                <a:latin typeface="Arial Black" panose="020B0A04020102020204" charset="0"/>
                <a:cs typeface="Arial Black" panose="020B0A04020102020204" charset="0"/>
                <a:sym typeface="+mn-ea"/>
              </a:rPr>
              <a:t>ثالثا :- مسؤولية المقدر  العقاري عن اخطائه</a:t>
            </a:r>
            <a:r>
              <a:rPr lang="ar-JO"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rPr>
              <a:t>المهنية</a:t>
            </a:r>
            <a:r>
              <a:rPr lang="ar-JO" sz="3200" dirty="0" smtClean="0">
                <a:gradFill>
                  <a:gsLst>
                    <a:gs pos="0">
                      <a:srgbClr val="012D86"/>
                    </a:gs>
                    <a:gs pos="100000">
                      <a:srgbClr val="0E2557"/>
                    </a:gs>
                  </a:gsLst>
                  <a:lin scaled="0"/>
                </a:gradFill>
                <a:latin typeface="Arial Black" panose="020B0A04020102020204" charset="0"/>
                <a:cs typeface="Arial Black" panose="020B0A04020102020204" charset="0"/>
                <a:sym typeface="+mn-ea"/>
              </a:rPr>
              <a:t>  </a:t>
            </a:r>
            <a:endParaRPr lang="ar-JO" sz="3200" b="1" u="sng" dirty="0" smtClean="0">
              <a:gradFill>
                <a:gsLst>
                  <a:gs pos="0">
                    <a:srgbClr val="012D86"/>
                  </a:gs>
                  <a:gs pos="100000">
                    <a:srgbClr val="0E2557"/>
                  </a:gs>
                </a:gsLst>
                <a:lin scaled="0"/>
              </a:gradFill>
              <a:latin typeface="Arial Black" panose="020B0A04020102020204" charset="0"/>
              <a:cs typeface="Arial Black" panose="020B0A04020102020204" charset="0"/>
              <a:sym typeface="+mn-ea"/>
            </a:endParaRPr>
          </a:p>
          <a:p>
            <a:pPr lvl="8" algn="r"/>
            <a:r>
              <a:rPr lang="ar-JO"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rPr>
              <a:t>رابعا : - أسس المسؤولية في القانون المدني     </a:t>
            </a:r>
            <a:endParaRPr lang="ar-JO"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endParaRPr>
          </a:p>
          <a:p>
            <a:pPr marL="3657600" lvl="8" indent="0" algn="r">
              <a:buNone/>
            </a:pPr>
            <a:r>
              <a:rPr lang="ar-JO"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rPr>
              <a:t>خامسا :- </a:t>
            </a:r>
            <a:r>
              <a:rPr lang="ar-JO"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rPr>
              <a:t>أجتهادات و قرارات </a:t>
            </a:r>
            <a:r>
              <a:rPr lang="ar-JO" sz="3200" b="1" dirty="0">
                <a:gradFill>
                  <a:gsLst>
                    <a:gs pos="0">
                      <a:srgbClr val="012D86"/>
                    </a:gs>
                    <a:gs pos="100000">
                      <a:srgbClr val="0E2557"/>
                    </a:gs>
                  </a:gsLst>
                  <a:lin scaled="0"/>
                </a:gradFill>
                <a:latin typeface="Arial Black" panose="020B0A04020102020204" charset="0"/>
                <a:cs typeface="Arial Black" panose="020B0A04020102020204" charset="0"/>
                <a:sym typeface="+mn-ea"/>
              </a:rPr>
              <a:t>قضائيةمتعلقة بعمل المقدر العقاري.</a:t>
            </a:r>
            <a:endParaRPr lang="ar-JO" altLang="en-US"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endParaRPr>
          </a:p>
          <a:p>
            <a:pPr marL="3657600" lvl="8" indent="0" algn="r">
              <a:buNone/>
            </a:pPr>
            <a:endParaRPr lang="ar-JO" altLang="en-US"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endParaRPr>
          </a:p>
          <a:p>
            <a:pPr marL="3657600" lvl="8" indent="0" algn="r">
              <a:buNone/>
            </a:pPr>
            <a:endParaRPr lang="ar-JO" altLang="en-US" sz="3200" b="1" dirty="0" smtClean="0">
              <a:gradFill>
                <a:gsLst>
                  <a:gs pos="0">
                    <a:srgbClr val="012D86"/>
                  </a:gs>
                  <a:gs pos="100000">
                    <a:srgbClr val="0E2557"/>
                  </a:gs>
                </a:gsLst>
                <a:lin scaled="0"/>
              </a:gradFill>
              <a:latin typeface="Arial Black" panose="020B0A04020102020204" charset="0"/>
              <a:cs typeface="Arial Black" panose="020B0A04020102020204" charset="0"/>
              <a:sym typeface="+mn-ea"/>
            </a:endParaRPr>
          </a:p>
        </p:txBody>
      </p:sp>
      <p:pic>
        <p:nvPicPr>
          <p:cNvPr id="5" name="Picture 4" descr="فهرس"/>
          <p:cNvPicPr>
            <a:picLocks noChangeAspect="1"/>
          </p:cNvPicPr>
          <p:nvPr/>
        </p:nvPicPr>
        <p:blipFill>
          <a:blip r:embed="rId1"/>
          <a:stretch>
            <a:fillRect/>
          </a:stretch>
        </p:blipFill>
        <p:spPr>
          <a:xfrm>
            <a:off x="993775" y="4504690"/>
            <a:ext cx="9591675" cy="2011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gradFill>
            <a:gsLst>
              <a:gs pos="0">
                <a:srgbClr val="9EE256"/>
              </a:gs>
              <a:gs pos="100000">
                <a:srgbClr val="52762D"/>
              </a:gs>
            </a:gsLst>
            <a:lin scaled="0"/>
          </a:gradFill>
        </p:spPr>
        <p:txBody>
          <a:bodyPr/>
          <a:p>
            <a:r>
              <a:rPr lang="ar-JO" altLang="en-US">
                <a:gradFill>
                  <a:gsLst>
                    <a:gs pos="0">
                      <a:srgbClr val="012D86"/>
                    </a:gs>
                    <a:gs pos="100000">
                      <a:srgbClr val="0E2557"/>
                    </a:gs>
                  </a:gsLst>
                  <a:lin scaled="0"/>
                </a:gradFill>
                <a:latin typeface="Arial Black" panose="020B0A04020102020204" charset="0"/>
                <a:cs typeface="Arial Black" panose="020B0A04020102020204" charset="0"/>
                <a:sym typeface="+mn-ea"/>
              </a:rPr>
              <a:t>التشريعات الناظمة لعمل المقدر العقاري</a:t>
            </a:r>
            <a:endParaRPr lang="en-US"/>
          </a:p>
        </p:txBody>
      </p:sp>
      <p:sp>
        <p:nvSpPr>
          <p:cNvPr id="3" name="Content Placeholder 2"/>
          <p:cNvSpPr>
            <a:spLocks noGrp="1"/>
          </p:cNvSpPr>
          <p:nvPr>
            <p:ph idx="1"/>
          </p:nvPr>
        </p:nvSpPr>
        <p:spPr>
          <a:xfrm>
            <a:off x="147955" y="1600200"/>
            <a:ext cx="11896090" cy="5257165"/>
          </a:xfrm>
          <a:gradFill>
            <a:gsLst>
              <a:gs pos="0">
                <a:srgbClr val="9EE256"/>
              </a:gs>
              <a:gs pos="100000">
                <a:srgbClr val="52762D"/>
              </a:gs>
            </a:gsLst>
            <a:lin scaled="0"/>
          </a:gradFill>
        </p:spPr>
        <p:txBody>
          <a:bodyPr/>
          <a:p>
            <a:pPr marL="457200" lvl="1" indent="0" algn="r">
              <a:buNone/>
            </a:pPr>
            <a:r>
              <a:rPr lang="ar-JO" altLang="en-US" sz="3200">
                <a:gradFill>
                  <a:gsLst>
                    <a:gs pos="0">
                      <a:srgbClr val="012D86"/>
                    </a:gs>
                    <a:gs pos="100000">
                      <a:srgbClr val="0E2557"/>
                    </a:gs>
                  </a:gsLst>
                  <a:lin scaled="0"/>
                </a:gradFill>
              </a:rPr>
              <a:t>نظام تسجيل المقدرين العقاريين و أعتمادهم رقم 37 لسنة 2020 </a:t>
            </a:r>
            <a:endParaRPr lang="ar-JO" altLang="en-US" sz="3200">
              <a:gradFill>
                <a:gsLst>
                  <a:gs pos="0">
                    <a:srgbClr val="012D86"/>
                  </a:gs>
                  <a:gs pos="100000">
                    <a:srgbClr val="0E2557"/>
                  </a:gs>
                </a:gsLst>
                <a:lin scaled="0"/>
              </a:gradFill>
            </a:endParaRPr>
          </a:p>
          <a:p>
            <a:pPr marL="457200" lvl="1" indent="0" algn="r">
              <a:buNone/>
            </a:pPr>
            <a:r>
              <a:rPr lang="ar-JO" altLang="en-US" sz="3600">
                <a:gradFill>
                  <a:gsLst>
                    <a:gs pos="0">
                      <a:srgbClr val="012D86"/>
                    </a:gs>
                    <a:gs pos="100000">
                      <a:srgbClr val="0E2557"/>
                    </a:gs>
                  </a:gsLst>
                  <a:lin scaled="0"/>
                </a:gradFill>
              </a:rPr>
              <a:t>قانون تنظيم مهنة المساحة و المكاتب العقارية (المادة 4)</a:t>
            </a:r>
            <a:endParaRPr lang="ar-JO" altLang="en-US" sz="3600">
              <a:gradFill>
                <a:gsLst>
                  <a:gs pos="0">
                    <a:srgbClr val="012D86"/>
                  </a:gs>
                  <a:gs pos="100000">
                    <a:srgbClr val="0E2557"/>
                  </a:gs>
                </a:gsLst>
                <a:lin scaled="0"/>
              </a:gradFill>
            </a:endParaRPr>
          </a:p>
          <a:p>
            <a:pPr marL="457200" lvl="1" indent="0" algn="r">
              <a:buNone/>
            </a:pPr>
            <a:r>
              <a:rPr lang="ar-JO" altLang="en-US" sz="3600">
                <a:gradFill>
                  <a:gsLst>
                    <a:gs pos="0">
                      <a:srgbClr val="012D86"/>
                    </a:gs>
                    <a:gs pos="100000">
                      <a:srgbClr val="0E2557"/>
                    </a:gs>
                  </a:gsLst>
                  <a:lin scaled="0"/>
                </a:gradFill>
              </a:rPr>
              <a:t>قانون الملكية العقارية (الفصل الثاني المواد من 20 الى 29) </a:t>
            </a:r>
            <a:endParaRPr lang="ar-SA" altLang="en-US" sz="3600">
              <a:gradFill>
                <a:gsLst>
                  <a:gs pos="0">
                    <a:srgbClr val="012D86"/>
                  </a:gs>
                  <a:gs pos="100000">
                    <a:srgbClr val="0E2557"/>
                  </a:gs>
                </a:gsLst>
                <a:lin scaled="0"/>
              </a:gradFill>
            </a:endParaRPr>
          </a:p>
          <a:p>
            <a:pPr marL="457200" lvl="1" indent="0" algn="r">
              <a:buNone/>
            </a:pPr>
            <a:r>
              <a:rPr lang="ar-JO" altLang="en-US" sz="3600">
                <a:gradFill>
                  <a:gsLst>
                    <a:gs pos="0">
                      <a:srgbClr val="012D86"/>
                    </a:gs>
                    <a:gs pos="100000">
                      <a:srgbClr val="0E2557"/>
                    </a:gs>
                  </a:gsLst>
                  <a:lin scaled="0"/>
                </a:gradFill>
              </a:rPr>
              <a:t>قانون اصول المحاكمات المدنية (المواد من 83 الى 96 ) </a:t>
            </a:r>
            <a:endParaRPr lang="ar-JO" altLang="en-US" sz="3600">
              <a:gradFill>
                <a:gsLst>
                  <a:gs pos="0">
                    <a:srgbClr val="012D86"/>
                  </a:gs>
                  <a:gs pos="100000">
                    <a:srgbClr val="0E2557"/>
                  </a:gs>
                </a:gsLst>
                <a:lin scaled="0"/>
              </a:gradFill>
            </a:endParaRPr>
          </a:p>
          <a:p>
            <a:pPr marL="457200" lvl="1" indent="0" algn="r">
              <a:buNone/>
            </a:pPr>
            <a:r>
              <a:rPr lang="ar-JO" altLang="en-US" sz="3600">
                <a:gradFill>
                  <a:gsLst>
                    <a:gs pos="0">
                      <a:srgbClr val="012D86"/>
                    </a:gs>
                    <a:gs pos="100000">
                      <a:srgbClr val="0E2557"/>
                    </a:gs>
                  </a:gsLst>
                  <a:lin scaled="0"/>
                </a:gradFill>
              </a:rPr>
              <a:t>قانون البينات ( الماده 2  )</a:t>
            </a:r>
            <a:endParaRPr lang="ar-JO" altLang="en-US" sz="3600">
              <a:gradFill>
                <a:gsLst>
                  <a:gs pos="0">
                    <a:srgbClr val="012D86"/>
                  </a:gs>
                  <a:gs pos="100000">
                    <a:srgbClr val="0E2557"/>
                  </a:gs>
                </a:gsLst>
                <a:lin scaled="0"/>
              </a:gradFill>
            </a:endParaRPr>
          </a:p>
          <a:p>
            <a:pPr marL="457200" lvl="1" indent="0" algn="r">
              <a:buNone/>
            </a:pPr>
            <a:r>
              <a:rPr lang="ar-JO" altLang="en-US" sz="3600">
                <a:gradFill>
                  <a:gsLst>
                    <a:gs pos="0">
                      <a:srgbClr val="012D86"/>
                    </a:gs>
                    <a:gs pos="100000">
                      <a:srgbClr val="0E2557"/>
                    </a:gs>
                  </a:gsLst>
                  <a:lin scaled="0"/>
                </a:gradFill>
              </a:rPr>
              <a:t>القانون المدني الاردني</a:t>
            </a:r>
            <a:endParaRPr lang="ar-JO" altLang="en-US" sz="3600">
              <a:gradFill>
                <a:gsLst>
                  <a:gs pos="0">
                    <a:srgbClr val="012D86"/>
                  </a:gs>
                  <a:gs pos="100000">
                    <a:srgbClr val="0E2557"/>
                  </a:gs>
                </a:gsLst>
                <a:lin scaled="0"/>
              </a:gradFill>
            </a:endParaRPr>
          </a:p>
          <a:p>
            <a:pPr marL="457200" lvl="1" indent="0" algn="r">
              <a:buNone/>
            </a:pPr>
            <a:r>
              <a:rPr lang="ar-JO" altLang="en-US" sz="3600">
                <a:gradFill>
                  <a:gsLst>
                    <a:gs pos="0">
                      <a:srgbClr val="012D86"/>
                    </a:gs>
                    <a:gs pos="100000">
                      <a:srgbClr val="0E2557"/>
                    </a:gs>
                  </a:gsLst>
                  <a:lin scaled="0"/>
                </a:gradFill>
              </a:rPr>
              <a:t>قانون العقوبات      </a:t>
            </a:r>
            <a:endParaRPr lang="ar-JO" altLang="en-US" sz="3600">
              <a:gradFill>
                <a:gsLst>
                  <a:gs pos="0">
                    <a:srgbClr val="012D86"/>
                  </a:gs>
                  <a:gs pos="100000">
                    <a:srgbClr val="0E2557"/>
                  </a:gs>
                </a:gsLst>
                <a:lin scaled="0"/>
              </a:gradFill>
            </a:endParaRPr>
          </a:p>
        </p:txBody>
      </p:sp>
      <p:pic>
        <p:nvPicPr>
          <p:cNvPr id="4" name="Picture 3" descr="قانون"/>
          <p:cNvPicPr>
            <a:picLocks noChangeAspect="1"/>
          </p:cNvPicPr>
          <p:nvPr/>
        </p:nvPicPr>
        <p:blipFill>
          <a:blip r:embed="rId1"/>
          <a:stretch>
            <a:fillRect/>
          </a:stretch>
        </p:blipFill>
        <p:spPr>
          <a:xfrm>
            <a:off x="801370" y="4509770"/>
            <a:ext cx="6592570" cy="20872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5100" y="810260"/>
            <a:ext cx="10485755" cy="1149350"/>
          </a:xfrm>
          <a:solidFill>
            <a:srgbClr val="00B0F0"/>
          </a:solidFill>
        </p:spPr>
        <p:txBody>
          <a:bodyPr>
            <a:normAutofit/>
          </a:bodyPr>
          <a:lstStyle/>
          <a:p>
            <a:pPr algn="r"/>
            <a:r>
              <a:rPr lang="ar-JO" sz="2800" b="1" dirty="0" smtClean="0"/>
              <a:t>المقدر العقاري ومسؤوليته المدنية والجزائية</a:t>
            </a:r>
            <a:endParaRPr lang="en-US" sz="2800" b="1" dirty="0"/>
          </a:p>
        </p:txBody>
      </p:sp>
      <p:sp>
        <p:nvSpPr>
          <p:cNvPr id="3" name="Subtitle 2"/>
          <p:cNvSpPr>
            <a:spLocks noGrp="1"/>
          </p:cNvSpPr>
          <p:nvPr>
            <p:ph type="subTitle" idx="1"/>
          </p:nvPr>
        </p:nvSpPr>
        <p:spPr>
          <a:xfrm>
            <a:off x="1524000" y="2142490"/>
            <a:ext cx="10397490" cy="4506595"/>
          </a:xfrm>
          <a:solidFill>
            <a:srgbClr val="00B0F0"/>
          </a:solidFill>
          <a:ln>
            <a:noFill/>
          </a:ln>
        </p:spPr>
        <p:txBody>
          <a:bodyPr/>
          <a:lstStyle/>
          <a:p>
            <a:pPr algn="r"/>
            <a:r>
              <a:rPr lang="ar-JO" u="sng" dirty="0" smtClean="0">
                <a:solidFill>
                  <a:srgbClr val="FF0000"/>
                </a:solidFill>
              </a:rPr>
              <a:t> المقد</a:t>
            </a:r>
            <a:r>
              <a:rPr lang="ar-JO" b="1" u="sng" dirty="0" smtClean="0">
                <a:solidFill>
                  <a:srgbClr val="FF0000"/>
                </a:solidFill>
              </a:rPr>
              <a:t>ر العقاري</a:t>
            </a:r>
            <a:r>
              <a:rPr lang="ar-JO" dirty="0" smtClean="0"/>
              <a:t>:</a:t>
            </a:r>
            <a:endParaRPr lang="ar-JO" dirty="0" smtClean="0"/>
          </a:p>
          <a:p>
            <a:pPr algn="r"/>
            <a:r>
              <a:rPr lang="ar-JO" dirty="0" smtClean="0"/>
              <a:t> هو خبير متخصص في تقييم الأراضي والعقارات لتحديد قيمتها  وحدودها ووضعها القانوني. يعمل في سياقات مدنية وجزائية لضمان حماية الحقوق وحل النزاعات.</a:t>
            </a:r>
            <a:endParaRPr lang="ar-JO" dirty="0" smtClean="0"/>
          </a:p>
          <a:p>
            <a:pPr algn="r"/>
            <a:r>
              <a:rPr lang="ar-JO" b="1" u="sng" dirty="0" smtClean="0">
                <a:solidFill>
                  <a:srgbClr val="FF0000"/>
                </a:solidFill>
              </a:rPr>
              <a:t>أهمية دور المقدر العقاري :  </a:t>
            </a:r>
            <a:endParaRPr lang="ar-JO" b="1" u="sng" dirty="0" smtClean="0">
              <a:solidFill>
                <a:srgbClr val="FF0000"/>
              </a:solidFill>
            </a:endParaRPr>
          </a:p>
          <a:p>
            <a:pPr algn="r"/>
            <a:r>
              <a:rPr lang="ar-JO" dirty="0" smtClean="0"/>
              <a:t>دور المقدر يعتبر حيويًا في دعم القرارات القانونية المتعلقة بالأراضي.يسهم في تحقيق العدالة من خلال تقديم تقارير دقيقة ومحايدة تُستخدم كأدلة موثوقة.</a:t>
            </a:r>
            <a:endParaRPr lang="en-US" dirty="0"/>
          </a:p>
        </p:txBody>
      </p:sp>
      <p:pic>
        <p:nvPicPr>
          <p:cNvPr id="4" name="Picture 3" descr="images"/>
          <p:cNvPicPr>
            <a:picLocks noChangeAspect="1"/>
          </p:cNvPicPr>
          <p:nvPr/>
        </p:nvPicPr>
        <p:blipFill>
          <a:blip r:embed="rId1"/>
          <a:stretch>
            <a:fillRect/>
          </a:stretch>
        </p:blipFill>
        <p:spPr>
          <a:xfrm>
            <a:off x="1435100" y="596265"/>
            <a:ext cx="3636645" cy="154559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gradFill>
            <a:gsLst>
              <a:gs pos="0">
                <a:srgbClr val="7B32B2"/>
              </a:gs>
              <a:gs pos="100000">
                <a:srgbClr val="401A5D"/>
              </a:gs>
            </a:gsLst>
            <a:lin scaled="0"/>
          </a:gradFill>
        </p:spPr>
        <p:txBody>
          <a:bodyPr/>
          <a:p>
            <a:r>
              <a:rPr lang="ar-JO" altLang="en-US" sz="3200">
                <a:solidFill>
                  <a:srgbClr val="FF0000"/>
                </a:solidFill>
              </a:rPr>
              <a:t>العقوبات الواردة في نظام ترخيص المقدرين رقم 37 لسنة 2020</a:t>
            </a:r>
            <a:endParaRPr lang="ar-JO" altLang="en-US" sz="3200">
              <a:solidFill>
                <a:srgbClr val="FF0000"/>
              </a:solidFill>
            </a:endParaRPr>
          </a:p>
        </p:txBody>
      </p:sp>
      <p:sp>
        <p:nvSpPr>
          <p:cNvPr id="3" name="Content Placeholder 2"/>
          <p:cNvSpPr>
            <a:spLocks noGrp="1"/>
          </p:cNvSpPr>
          <p:nvPr>
            <p:ph idx="1"/>
          </p:nvPr>
        </p:nvSpPr>
        <p:spPr>
          <a:xfrm>
            <a:off x="147955" y="1600200"/>
            <a:ext cx="11880850" cy="5062220"/>
          </a:xfrm>
          <a:gradFill>
            <a:gsLst>
              <a:gs pos="0">
                <a:srgbClr val="012D86"/>
              </a:gs>
              <a:gs pos="100000">
                <a:srgbClr val="0E2557"/>
              </a:gs>
            </a:gsLst>
            <a:lin scaled="0"/>
          </a:gradFill>
        </p:spPr>
        <p:txBody>
          <a:bodyPr/>
          <a:p>
            <a:pPr algn="r"/>
            <a:r>
              <a:rPr lang="ar-JO" altLang="en-US">
                <a:solidFill>
                  <a:srgbClr val="FF0000"/>
                </a:solidFill>
              </a:rPr>
              <a:t>المادة 16 ، 17 بينت وجود عقوبات متدرجة عند مخالفة المقدر العقاري لاسس عملة المهني تبدأ من الانذار ،وقف ممارسة العمل مدة سنة ، تسييل الكفالة و مصادرتها ، الشطب من سجل المقدرين العقاريين اذا ارتكب خطأ في التقدير و الحق ضررا ماديا جسيم بالغير او أدين بارتكاب جريمة او جناية مخله بالشرف او الامانة او الاداب العامة</a:t>
            </a:r>
            <a:endParaRPr lang="ar-JO" altLang="en-US">
              <a:solidFill>
                <a:srgbClr val="FF0000"/>
              </a:solidFill>
            </a:endParaRPr>
          </a:p>
          <a:p>
            <a:pPr algn="r"/>
            <a:endParaRPr lang="ar-JO" altLang="en-US">
              <a:solidFill>
                <a:srgbClr val="FF0000"/>
              </a:solidFill>
            </a:endParaRPr>
          </a:p>
          <a:p>
            <a:pPr algn="r"/>
            <a:endParaRPr lang="ar-JO" altLang="en-US">
              <a:solidFill>
                <a:srgbClr val="FF0000"/>
              </a:solidFill>
            </a:endParaRPr>
          </a:p>
          <a:p>
            <a:pPr algn="r"/>
            <a:r>
              <a:rPr lang="ar-JO" altLang="en-US">
                <a:solidFill>
                  <a:srgbClr val="FF0000"/>
                </a:solidFill>
              </a:rPr>
              <a:t>  </a:t>
            </a:r>
            <a:endParaRPr lang="ar-JO" altLang="en-US">
              <a:solidFill>
                <a:srgbClr val="FF0000"/>
              </a:solidFill>
            </a:endParaRPr>
          </a:p>
        </p:txBody>
      </p:sp>
      <p:pic>
        <p:nvPicPr>
          <p:cNvPr id="5" name="Picture 4" descr="عقوبات"/>
          <p:cNvPicPr>
            <a:picLocks noChangeAspect="1"/>
          </p:cNvPicPr>
          <p:nvPr/>
        </p:nvPicPr>
        <p:blipFill>
          <a:blip r:embed="rId1"/>
          <a:stretch>
            <a:fillRect/>
          </a:stretch>
        </p:blipFill>
        <p:spPr>
          <a:xfrm>
            <a:off x="1116965" y="4445000"/>
            <a:ext cx="9625330" cy="20453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7555" y="666115"/>
            <a:ext cx="11297285" cy="5669280"/>
          </a:xfrm>
          <a:solidFill>
            <a:schemeClr val="bg1"/>
          </a:solidFill>
          <a:ln>
            <a:solidFill>
              <a:schemeClr val="bg1"/>
            </a:solidFill>
          </a:ln>
        </p:spPr>
        <p:txBody>
          <a:bodyPr>
            <a:normAutofit fontScale="80000"/>
          </a:bodyPr>
          <a:lstStyle/>
          <a:p>
            <a:pPr marL="0" indent="0" algn="r">
              <a:buNone/>
            </a:pPr>
            <a:r>
              <a:rPr lang="ar-JO" b="1" u="sng" dirty="0">
                <a:solidFill>
                  <a:srgbClr val="FF0000"/>
                </a:solidFill>
              </a:rPr>
              <a:t>مسؤولية المقدر العقاري عن اخطائه </a:t>
            </a:r>
            <a:r>
              <a:rPr lang="ar-JO" b="1" u="sng" dirty="0" smtClean="0">
                <a:solidFill>
                  <a:srgbClr val="FF0000"/>
                </a:solidFill>
              </a:rPr>
              <a:t>المهنية</a:t>
            </a:r>
            <a:r>
              <a:rPr lang="ar-JO" dirty="0" smtClean="0"/>
              <a:t>:    </a:t>
            </a:r>
            <a:endParaRPr lang="ar-JO" dirty="0" smtClean="0"/>
          </a:p>
          <a:p>
            <a:pPr marL="0" indent="0" algn="r">
              <a:buNone/>
            </a:pPr>
            <a:endParaRPr lang="ar-JO" dirty="0" smtClean="0"/>
          </a:p>
          <a:p>
            <a:pPr marL="0" indent="0" algn="r">
              <a:buNone/>
            </a:pPr>
            <a:r>
              <a:rPr lang="ar-JO" sz="2400" dirty="0" smtClean="0">
                <a:gradFill>
                  <a:gsLst>
                    <a:gs pos="0">
                      <a:srgbClr val="007BD3"/>
                    </a:gs>
                    <a:gs pos="100000">
                      <a:srgbClr val="034373"/>
                    </a:gs>
                  </a:gsLst>
                  <a:lin scaled="0"/>
                </a:gradFill>
              </a:rPr>
              <a:t>في القانون المدني الأردني وقانون العقوبات الأردني، لا يوجد نص صريح يحدد مسؤولية المقدر  عن أخطائه المهنية بشكل مباشر. ومع ذلك، يمكن النظر إلى الموضوع من خلال </a:t>
            </a:r>
            <a:r>
              <a:rPr lang="ar-JO" sz="2400" u="sng" dirty="0" smtClean="0">
                <a:solidFill>
                  <a:srgbClr val="FF0000"/>
                </a:solidFill>
              </a:rPr>
              <a:t>النصوص </a:t>
            </a:r>
            <a:r>
              <a:rPr lang="ar-JO" sz="2400" b="1" u="sng" dirty="0" smtClean="0">
                <a:solidFill>
                  <a:srgbClr val="FF0000"/>
                </a:solidFill>
              </a:rPr>
              <a:t>العامة المتعلقة بالمسؤولية المدنية أو الجزائية،</a:t>
            </a:r>
            <a:r>
              <a:rPr lang="ar-JO" sz="2400" dirty="0" smtClean="0">
                <a:gradFill>
                  <a:gsLst>
                    <a:gs pos="0">
                      <a:srgbClr val="007BD3"/>
                    </a:gs>
                    <a:gs pos="100000">
                      <a:srgbClr val="034373"/>
                    </a:gs>
                  </a:gsLst>
                  <a:lin scaled="0"/>
                </a:gradFill>
              </a:rPr>
              <a:t> حيث يتم تحميل المسؤول مسؤولية أفعاله بناءً على الأضرار التي قد تنشأ عن خطئه.</a:t>
            </a:r>
            <a:endParaRPr lang="ar-JO" sz="2400" dirty="0" smtClean="0">
              <a:gradFill>
                <a:gsLst>
                  <a:gs pos="0">
                    <a:srgbClr val="007BD3"/>
                  </a:gs>
                  <a:gs pos="100000">
                    <a:srgbClr val="034373"/>
                  </a:gs>
                </a:gsLst>
                <a:lin scaled="0"/>
              </a:gradFill>
            </a:endParaRPr>
          </a:p>
          <a:p>
            <a:pPr marL="0" indent="0" algn="r">
              <a:buNone/>
            </a:pPr>
            <a:endParaRPr lang="ar-JO" sz="2400" dirty="0" smtClean="0">
              <a:gradFill>
                <a:gsLst>
                  <a:gs pos="0">
                    <a:srgbClr val="007BD3"/>
                  </a:gs>
                  <a:gs pos="100000">
                    <a:srgbClr val="034373"/>
                  </a:gs>
                </a:gsLst>
                <a:lin scaled="0"/>
              </a:gradFill>
            </a:endParaRPr>
          </a:p>
          <a:p>
            <a:pPr marL="0" indent="0" algn="r">
              <a:buNone/>
            </a:pPr>
            <a:r>
              <a:rPr lang="ar-JO" sz="2400" b="1" u="sng" dirty="0" smtClean="0">
                <a:solidFill>
                  <a:srgbClr val="FF0000"/>
                </a:solidFill>
              </a:rPr>
              <a:t>في القانون المدني الأردني:</a:t>
            </a:r>
            <a:endParaRPr lang="ar-JO" sz="2400" b="1" dirty="0" smtClean="0">
              <a:solidFill>
                <a:srgbClr val="FF0000"/>
              </a:solidFill>
            </a:endParaRPr>
          </a:p>
          <a:p>
            <a:pPr marL="0" indent="0" algn="r">
              <a:buNone/>
            </a:pPr>
            <a:endParaRPr lang="ar-JO" sz="2400" dirty="0" smtClean="0">
              <a:gradFill>
                <a:gsLst>
                  <a:gs pos="0">
                    <a:srgbClr val="007BD3"/>
                  </a:gs>
                  <a:gs pos="100000">
                    <a:srgbClr val="034373"/>
                  </a:gs>
                </a:gsLst>
                <a:lin scaled="0"/>
              </a:gradFill>
            </a:endParaRPr>
          </a:p>
          <a:p>
            <a:pPr marL="0" indent="0" algn="r">
              <a:buNone/>
            </a:pPr>
            <a:r>
              <a:rPr lang="ar-JO" sz="2400" b="1" dirty="0" smtClean="0">
                <a:gradFill>
                  <a:gsLst>
                    <a:gs pos="0">
                      <a:srgbClr val="007BD3"/>
                    </a:gs>
                    <a:gs pos="100000">
                      <a:srgbClr val="034373"/>
                    </a:gs>
                  </a:gsLst>
                  <a:lin scaled="0"/>
                </a:gradFill>
              </a:rPr>
              <a:t>المادة (256): </a:t>
            </a:r>
            <a:r>
              <a:rPr lang="ar-JO" sz="2400" dirty="0" smtClean="0">
                <a:gradFill>
                  <a:gsLst>
                    <a:gs pos="0">
                      <a:srgbClr val="007BD3"/>
                    </a:gs>
                    <a:gs pos="100000">
                      <a:srgbClr val="034373"/>
                    </a:gs>
                  </a:gsLst>
                  <a:lin scaled="0"/>
                </a:gradFill>
              </a:rPr>
              <a:t>"كل إضرار بالغير يلزم فاعله ولو غير مميز بضمان الضرر."إذا تسبب المقدر بأضرار نتيجة إهمال أو خطأ في التقدير، يمكن أن يتحمل المسؤولية المدنية عن التعويض</a:t>
            </a:r>
            <a:endParaRPr lang="ar-JO" sz="2400" dirty="0" smtClean="0">
              <a:gradFill>
                <a:gsLst>
                  <a:gs pos="0">
                    <a:srgbClr val="007BD3"/>
                  </a:gs>
                  <a:gs pos="100000">
                    <a:srgbClr val="034373"/>
                  </a:gs>
                </a:gsLst>
                <a:lin scaled="0"/>
              </a:gradFill>
            </a:endParaRPr>
          </a:p>
          <a:p>
            <a:pPr marL="0" indent="0" algn="r">
              <a:buNone/>
            </a:pPr>
            <a:r>
              <a:rPr lang="ar-JO" sz="2400" dirty="0" smtClean="0">
                <a:gradFill>
                  <a:gsLst>
                    <a:gs pos="0">
                      <a:srgbClr val="007BD3"/>
                    </a:gs>
                    <a:gs pos="100000">
                      <a:srgbClr val="034373"/>
                    </a:gs>
                  </a:gsLst>
                  <a:lin scaled="0"/>
                </a:gradFill>
              </a:rPr>
              <a:t>.يعتمد تحديد المسؤولية على إثبات الخطأ والضرر والعلاقة السببية بينهما.</a:t>
            </a:r>
            <a:endParaRPr lang="ar-JO" sz="2400" dirty="0" smtClean="0">
              <a:gradFill>
                <a:gsLst>
                  <a:gs pos="0">
                    <a:srgbClr val="007BD3"/>
                  </a:gs>
                  <a:gs pos="100000">
                    <a:srgbClr val="034373"/>
                  </a:gs>
                </a:gsLst>
                <a:lin scaled="0"/>
              </a:gradFill>
            </a:endParaRPr>
          </a:p>
          <a:p>
            <a:pPr marL="0" indent="0" algn="r">
              <a:buNone/>
            </a:pPr>
            <a:r>
              <a:rPr lang="ar-JO" sz="2400" u="sng" dirty="0" smtClean="0">
                <a:solidFill>
                  <a:srgbClr val="FF0000"/>
                </a:solidFill>
              </a:rPr>
              <a:t>في قانون العقوبات الأردني</a:t>
            </a:r>
            <a:r>
              <a:rPr lang="ar-JO" sz="2400" dirty="0" smtClean="0">
                <a:gradFill>
                  <a:gsLst>
                    <a:gs pos="0">
                      <a:srgbClr val="007BD3"/>
                    </a:gs>
                    <a:gs pos="100000">
                      <a:srgbClr val="034373"/>
                    </a:gs>
                  </a:gsLst>
                  <a:lin scaled="0"/>
                </a:gradFill>
              </a:rPr>
              <a:t>:</a:t>
            </a:r>
            <a:endParaRPr lang="ar-JO" sz="2400" dirty="0" smtClean="0">
              <a:gradFill>
                <a:gsLst>
                  <a:gs pos="0">
                    <a:srgbClr val="007BD3"/>
                  </a:gs>
                  <a:gs pos="100000">
                    <a:srgbClr val="034373"/>
                  </a:gs>
                </a:gsLst>
                <a:lin scaled="0"/>
              </a:gradFill>
            </a:endParaRPr>
          </a:p>
          <a:p>
            <a:pPr marL="0" indent="0" algn="r">
              <a:buNone/>
            </a:pPr>
            <a:endParaRPr lang="ar-JO" sz="2400" dirty="0">
              <a:gradFill>
                <a:gsLst>
                  <a:gs pos="0">
                    <a:srgbClr val="007BD3"/>
                  </a:gs>
                  <a:gs pos="100000">
                    <a:srgbClr val="034373"/>
                  </a:gs>
                </a:gsLst>
                <a:lin scaled="0"/>
              </a:gradFill>
            </a:endParaRPr>
          </a:p>
          <a:p>
            <a:pPr marL="0" indent="0" algn="r">
              <a:buNone/>
            </a:pPr>
            <a:r>
              <a:rPr lang="ar-JO" sz="2400" b="1" dirty="0" smtClean="0">
                <a:gradFill>
                  <a:gsLst>
                    <a:gs pos="0">
                      <a:srgbClr val="007BD3"/>
                    </a:gs>
                    <a:gs pos="100000">
                      <a:srgbClr val="034373"/>
                    </a:gs>
                  </a:gsLst>
                  <a:lin scaled="0"/>
                </a:gradFill>
              </a:rPr>
              <a:t>المادة (78): </a:t>
            </a:r>
            <a:r>
              <a:rPr lang="ar-JO" sz="2400" dirty="0" smtClean="0">
                <a:gradFill>
                  <a:gsLst>
                    <a:gs pos="0">
                      <a:srgbClr val="007BD3"/>
                    </a:gs>
                    <a:gs pos="100000">
                      <a:srgbClr val="034373"/>
                    </a:gs>
                  </a:gsLst>
                  <a:lin scaled="0"/>
                </a:gradFill>
              </a:rPr>
              <a:t>تتعلق بـ "الإهمال أو التقصير في أداء الواجب".إذا نتج عن أخطاء المقدر العقاري أضرار جسيمة أو جرائم مثل تزوير أو تقديم معلومات خاطئة عن عمد، قد يُساءل جنائيًا بموجب القوانين العامة المتعلقة بالإهمال أو الاحتيال.</a:t>
            </a:r>
            <a:endParaRPr lang="ar-JO" sz="2400" dirty="0" smtClean="0">
              <a:gradFill>
                <a:gsLst>
                  <a:gs pos="0">
                    <a:srgbClr val="007BD3"/>
                  </a:gs>
                  <a:gs pos="100000">
                    <a:srgbClr val="034373"/>
                  </a:gs>
                </a:gsLst>
                <a:lin scaled="0"/>
              </a:gradFill>
            </a:endParaRPr>
          </a:p>
          <a:p>
            <a:pPr marL="0" indent="0" algn="r">
              <a:buNone/>
            </a:pPr>
            <a:r>
              <a:rPr lang="ar-JO" sz="2400" b="1" dirty="0" smtClean="0"/>
              <a:t> </a:t>
            </a:r>
            <a:endParaRPr lang="en-US" sz="2400" dirty="0"/>
          </a:p>
        </p:txBody>
      </p:sp>
      <p:pic>
        <p:nvPicPr>
          <p:cNvPr id="2" name="Picture 1" descr="القانون-الدولي"/>
          <p:cNvPicPr>
            <a:picLocks noChangeAspect="1"/>
          </p:cNvPicPr>
          <p:nvPr/>
        </p:nvPicPr>
        <p:blipFill>
          <a:blip r:embed="rId1"/>
          <a:stretch>
            <a:fillRect/>
          </a:stretch>
        </p:blipFill>
        <p:spPr>
          <a:xfrm>
            <a:off x="1795145" y="3996690"/>
            <a:ext cx="2764155" cy="1176655"/>
          </a:xfrm>
          <a:prstGeom prst="rect">
            <a:avLst/>
          </a:prstGeom>
        </p:spPr>
      </p:pic>
      <p:pic>
        <p:nvPicPr>
          <p:cNvPr id="4" name="Picture 3" descr="gavel-auction-hammer-3577258-1024x563"/>
          <p:cNvPicPr>
            <a:picLocks noChangeAspect="1"/>
          </p:cNvPicPr>
          <p:nvPr/>
        </p:nvPicPr>
        <p:blipFill>
          <a:blip r:embed="rId2"/>
          <a:stretch>
            <a:fillRect/>
          </a:stretch>
        </p:blipFill>
        <p:spPr>
          <a:xfrm>
            <a:off x="1898015" y="2297430"/>
            <a:ext cx="2661285" cy="125539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a:solidFill>
            <a:schemeClr val="bg1"/>
          </a:solidFill>
          <a:ln>
            <a:solidFill>
              <a:schemeClr val="bg1"/>
            </a:solidFill>
          </a:ln>
        </p:spPr>
        <p:txBody>
          <a:bodyPr>
            <a:noAutofit/>
          </a:bodyPr>
          <a:lstStyle/>
          <a:p>
            <a:pPr marL="0" indent="0" algn="r">
              <a:buNone/>
            </a:pPr>
            <a:r>
              <a:rPr lang="ar-JO" sz="2400" dirty="0" smtClean="0"/>
              <a:t>مسؤولية المقدر العقاري في القانون المدني الأردني تُصنّف ضمن إطار المسؤولية المدنية العامة،  بل يعتمد على القواعد العامة للمسؤولية التي تنظم الالتزامات والتعويضات الناتجة عن الأضرار.</a:t>
            </a:r>
            <a:endParaRPr lang="ar-JO" sz="2400" dirty="0" smtClean="0"/>
          </a:p>
          <a:p>
            <a:pPr marL="0" indent="0" algn="r">
              <a:buNone/>
            </a:pPr>
            <a:r>
              <a:rPr lang="ar-JO" sz="2400" b="1" u="sng" dirty="0" smtClean="0">
                <a:solidFill>
                  <a:srgbClr val="FF0000"/>
                </a:solidFill>
              </a:rPr>
              <a:t>أسس المسؤولية في القانون المدني الأردني:</a:t>
            </a:r>
            <a:endParaRPr lang="ar-JO" sz="2400" b="1" u="sng" dirty="0" smtClean="0">
              <a:solidFill>
                <a:srgbClr val="FF0000"/>
              </a:solidFill>
            </a:endParaRPr>
          </a:p>
          <a:p>
            <a:pPr marL="0" indent="0" algn="r">
              <a:buNone/>
            </a:pPr>
            <a:r>
              <a:rPr lang="ar-JO" sz="2400" dirty="0" smtClean="0"/>
              <a:t>.1- </a:t>
            </a:r>
            <a:r>
              <a:rPr lang="ar-JO" sz="2400" b="1" dirty="0" smtClean="0"/>
              <a:t>المادة 256</a:t>
            </a:r>
            <a:r>
              <a:rPr lang="ar-JO" sz="2400" dirty="0" smtClean="0"/>
              <a:t>:"كل إضرار بالغير يلزم فاعله بضمان الضرر، ولو كان غير مميز." </a:t>
            </a:r>
            <a:endParaRPr lang="ar-JO" sz="2400" dirty="0" smtClean="0"/>
          </a:p>
          <a:p>
            <a:pPr marL="0" indent="0" algn="r">
              <a:buNone/>
            </a:pPr>
            <a:endParaRPr lang="ar-JO" sz="2400" dirty="0"/>
          </a:p>
          <a:p>
            <a:pPr marL="0" indent="0" algn="r">
              <a:buNone/>
            </a:pPr>
            <a:r>
              <a:rPr lang="ar-JO" sz="2400" dirty="0" smtClean="0"/>
              <a:t>تضع هذه المادة قاعدة عامة لمسؤولية أي شخص عن الأضرار التي يتسبب بها، بما في ذلك المقدر العقاري إذا أدى عمله إلى إلحاق ضرر مالي أو مادي بالغير بسبب خطأ أو تقصير.</a:t>
            </a:r>
            <a:endParaRPr lang="ar-JO" sz="2400" dirty="0" smtClean="0"/>
          </a:p>
          <a:p>
            <a:pPr marL="0" indent="0" algn="r">
              <a:buNone/>
            </a:pPr>
            <a:endParaRPr lang="ar-JO" sz="2400" dirty="0"/>
          </a:p>
          <a:p>
            <a:pPr marL="0" indent="0" algn="r">
              <a:buNone/>
            </a:pPr>
            <a:endParaRPr lang="ar-JO" sz="2400" dirty="0" smtClean="0"/>
          </a:p>
          <a:p>
            <a:pPr marL="0" indent="0" algn="r">
              <a:buNone/>
            </a:pPr>
            <a:r>
              <a:rPr lang="ar-JO" sz="2400" dirty="0" smtClean="0"/>
              <a:t>. </a:t>
            </a:r>
            <a:r>
              <a:rPr lang="ar-JO" sz="2400" b="1" dirty="0" smtClean="0"/>
              <a:t>2-المادة 267</a:t>
            </a:r>
            <a:r>
              <a:rPr lang="ar-JO" sz="2400" dirty="0" smtClean="0"/>
              <a:t>:تنص على أن الضرر يشمل الضرر المادي والأدبي .</a:t>
            </a:r>
            <a:endParaRPr lang="ar-JO" sz="2400" dirty="0" smtClean="0"/>
          </a:p>
          <a:p>
            <a:pPr marL="0" indent="0" algn="r">
              <a:buNone/>
            </a:pPr>
            <a:r>
              <a:rPr lang="ar-JO" sz="2400" dirty="0" smtClean="0"/>
              <a:t> إذا قدم المقدر  تقديرًا خاطئًا أضر بمصلحة أحد الأطراف، قد يتحمل المسؤولية بموجب هذا النص</a:t>
            </a:r>
            <a:endParaRPr lang="ar-JO" sz="2400" dirty="0" smtClean="0"/>
          </a:p>
          <a:p>
            <a:pPr marL="0" indent="0" algn="r">
              <a:buNone/>
            </a:pPr>
            <a:endParaRPr lang="ar-JO" sz="2400" dirty="0"/>
          </a:p>
          <a:p>
            <a:pPr marL="0" indent="0" algn="r">
              <a:buNone/>
            </a:pPr>
            <a:r>
              <a:rPr lang="ar-JO" sz="2400" dirty="0" smtClean="0"/>
              <a:t>. 3</a:t>
            </a:r>
            <a:r>
              <a:rPr lang="ar-JO" sz="2400" b="1" dirty="0" smtClean="0"/>
              <a:t>-المادة 288</a:t>
            </a:r>
            <a:r>
              <a:rPr lang="ar-JO" sz="2400" dirty="0" smtClean="0"/>
              <a:t>:تحدد المسؤولية عن الإخلال بالعقود عن فعل الغير ، وهو ما يمكن تطبيقه على المقدر  عند ارتكابه خطأ أثناء أداء الخدمة التعاقدية.</a:t>
            </a:r>
            <a:endParaRPr lang="ar-JO" sz="2400" b="1" dirty="0" smtClean="0"/>
          </a:p>
          <a:p>
            <a:pPr marL="0" indent="0" algn="r">
              <a:buNone/>
            </a:pPr>
            <a:r>
              <a:rPr lang="ar-JO" sz="2400" dirty="0" smtClean="0"/>
              <a:t>الإخلال المهني:إذا تسبب المقدّر بخسارة مالية نتيجة التقدير غير الدقيق أو الإهمال، يصبح مسؤولًا عن تعويض  </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
            <a:ext cx="12192000" cy="6348549"/>
          </a:xfrm>
        </p:spPr>
        <p:txBody>
          <a:bodyPr/>
          <a:lstStyle/>
          <a:p>
            <a:pPr marL="0" indent="0" algn="r">
              <a:buNone/>
            </a:pPr>
            <a:r>
              <a:rPr lang="ar-JO" dirty="0" smtClean="0"/>
              <a:t> </a:t>
            </a:r>
            <a:r>
              <a:rPr lang="ar-JO" b="1" dirty="0" smtClean="0"/>
              <a:t>الخطأ </a:t>
            </a:r>
            <a:r>
              <a:rPr lang="ar-JO" b="1" dirty="0"/>
              <a:t>أو الإهمال</a:t>
            </a:r>
            <a:r>
              <a:rPr lang="ar-JO" dirty="0" smtClean="0"/>
              <a:t>: مسؤولية </a:t>
            </a:r>
            <a:r>
              <a:rPr lang="ar-JO" dirty="0"/>
              <a:t>المقدّر تتوسع في حال ثبت الإهمال أو تقديم معلومات مضللة تؤثر في نزاعات قضائية أو تجارية</a:t>
            </a:r>
            <a:r>
              <a:rPr lang="ar-JO" dirty="0" smtClean="0"/>
              <a:t>.</a:t>
            </a:r>
            <a:endParaRPr lang="ar-JO" dirty="0" smtClean="0"/>
          </a:p>
          <a:p>
            <a:pPr marL="0" indent="0" algn="r">
              <a:buNone/>
            </a:pPr>
            <a:endParaRPr lang="ar-JO" dirty="0"/>
          </a:p>
          <a:p>
            <a:pPr marL="0" indent="0" algn="r">
              <a:buNone/>
            </a:pPr>
            <a:r>
              <a:rPr lang="ar-JO" b="1" dirty="0" smtClean="0"/>
              <a:t>الأنظمة </a:t>
            </a:r>
            <a:r>
              <a:rPr lang="ar-JO" b="1" dirty="0"/>
              <a:t>المساندة:</a:t>
            </a:r>
            <a:r>
              <a:rPr lang="ar-JO" dirty="0"/>
              <a:t>لإكمال الإطار القانوني، يتم الرجوع إلى نظام تقدير قيم العقارات وتسجيل المقدرين رقم 37 لسنة 2020، الذي ينظم عمل مقدري الأراضي ويحدد المعايير المهنية التي يجب الالتزام بها، مما يعزز المسؤولية القانونية عند الإخلال بها</a:t>
            </a:r>
            <a:r>
              <a:rPr lang="ar-JO" dirty="0" smtClean="0"/>
              <a:t>.</a:t>
            </a:r>
            <a:endParaRPr lang="ar-JO" dirty="0" smtClean="0"/>
          </a:p>
          <a:p>
            <a:pPr marL="0" indent="0" algn="r">
              <a:buNone/>
            </a:pPr>
            <a:endParaRPr lang="ar-JO" dirty="0"/>
          </a:p>
          <a:p>
            <a:pPr marL="0" indent="0" algn="r">
              <a:buNone/>
            </a:pPr>
            <a:r>
              <a:rPr lang="ar-JO" b="1" dirty="0" smtClean="0"/>
              <a:t>قرارات </a:t>
            </a:r>
            <a:r>
              <a:rPr lang="ar-JO" b="1" dirty="0"/>
              <a:t>قضائية:</a:t>
            </a:r>
            <a:r>
              <a:rPr lang="ar-JO" dirty="0"/>
              <a:t>محكمة التمييز الأردنية في عدة قضايا، مثل تقديم مصدقات كاذبة أو تقارير خاطئة، حملت المقدر المسؤولية بناءً على هذه النصوص العامة.</a:t>
            </a:r>
            <a:endParaRPr lang="en-US" dirty="0"/>
          </a:p>
          <a:p>
            <a:pPr marL="0" indent="0" algn="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40" y="300446"/>
            <a:ext cx="11338560" cy="6374674"/>
          </a:xfrm>
          <a:solidFill>
            <a:schemeClr val="bg1"/>
          </a:solidFill>
        </p:spPr>
        <p:txBody>
          <a:bodyPr>
            <a:noAutofit/>
          </a:bodyPr>
          <a:lstStyle/>
          <a:p>
            <a:pPr marL="0" indent="0" algn="ctr">
              <a:buNone/>
            </a:pPr>
            <a:r>
              <a:rPr lang="ar-JO" sz="2400" b="1" dirty="0" smtClean="0">
                <a:gradFill>
                  <a:gsLst>
                    <a:gs pos="0">
                      <a:srgbClr val="007BD3"/>
                    </a:gs>
                    <a:gs pos="100000">
                      <a:srgbClr val="034373"/>
                    </a:gs>
                  </a:gsLst>
                  <a:lin scaled="0"/>
                </a:gradFill>
              </a:rPr>
              <a:t> قانون العقوبات الأردني: </a:t>
            </a:r>
            <a:endParaRPr lang="ar-JO" sz="2400" b="1" dirty="0" smtClean="0">
              <a:gradFill>
                <a:gsLst>
                  <a:gs pos="0">
                    <a:srgbClr val="007BD3"/>
                  </a:gs>
                  <a:gs pos="100000">
                    <a:srgbClr val="034373"/>
                  </a:gs>
                </a:gsLst>
                <a:lin scaled="0"/>
              </a:gradFill>
            </a:endParaRPr>
          </a:p>
          <a:p>
            <a:pPr marL="0" indent="0" algn="r">
              <a:buNone/>
            </a:pPr>
            <a:endParaRPr lang="ar-JO" sz="2400" b="1" dirty="0" smtClean="0">
              <a:gradFill>
                <a:gsLst>
                  <a:gs pos="0">
                    <a:srgbClr val="007BD3"/>
                  </a:gs>
                  <a:gs pos="100000">
                    <a:srgbClr val="034373"/>
                  </a:gs>
                </a:gsLst>
                <a:lin scaled="0"/>
              </a:gradFill>
            </a:endParaRPr>
          </a:p>
          <a:p>
            <a:pPr marL="0" indent="0" algn="r">
              <a:buNone/>
            </a:pPr>
            <a:r>
              <a:rPr lang="ar-JO" sz="2400" dirty="0" smtClean="0">
                <a:gradFill>
                  <a:gsLst>
                    <a:gs pos="0">
                      <a:srgbClr val="007BD3"/>
                    </a:gs>
                    <a:gs pos="100000">
                      <a:srgbClr val="034373"/>
                    </a:gs>
                  </a:gsLst>
                  <a:lin scaled="0"/>
                </a:gradFill>
              </a:rPr>
              <a:t>  </a:t>
            </a:r>
            <a:r>
              <a:rPr lang="ar-SA" b="1" dirty="0">
                <a:gradFill>
                  <a:gsLst>
                    <a:gs pos="0">
                      <a:srgbClr val="007BD3"/>
                    </a:gs>
                    <a:gs pos="100000">
                      <a:srgbClr val="034373"/>
                    </a:gs>
                  </a:gsLst>
                  <a:lin scaled="0"/>
                </a:gradFill>
              </a:rPr>
              <a:t>ان تقرير الخبرة الذي يتم تنظيمه من قبل المقدر يعتبر مصدقة من موظف مختص عند ممارسته وظيفة عامة أو من شخص مكلف بخدمة عامة. أو بخدمة شخص عامل بنطاق المهن الصحية أو الطبية أو أي جهة أخرى</a:t>
            </a:r>
            <a:r>
              <a:rPr lang="ar-JO" altLang="ar-SA" b="1" dirty="0">
                <a:gradFill>
                  <a:gsLst>
                    <a:gs pos="0">
                      <a:srgbClr val="007BD3"/>
                    </a:gs>
                    <a:gs pos="100000">
                      <a:srgbClr val="034373"/>
                    </a:gs>
                  </a:gsLst>
                  <a:lin scaled="0"/>
                </a:gradFill>
              </a:rPr>
              <a:t>هنا نكون</a:t>
            </a:r>
            <a:r>
              <a:rPr lang="ar-SA" b="1" dirty="0">
                <a:gradFill>
                  <a:gsLst>
                    <a:gs pos="0">
                      <a:srgbClr val="007BD3"/>
                    </a:gs>
                    <a:gs pos="100000">
                      <a:srgbClr val="034373"/>
                    </a:gs>
                  </a:gsLst>
                  <a:lin scaled="0"/>
                </a:gradFill>
              </a:rPr>
              <a:t> أمام جريمة المصدقة الكاذبة بالقانون الأردني لابد من توافر الشروط التالي:-</a:t>
            </a:r>
            <a:endParaRPr lang="en-US" sz="2400" b="1" dirty="0">
              <a:gradFill>
                <a:gsLst>
                  <a:gs pos="0">
                    <a:srgbClr val="007BD3"/>
                  </a:gs>
                  <a:gs pos="100000">
                    <a:srgbClr val="034373"/>
                  </a:gs>
                </a:gsLst>
                <a:lin scaled="0"/>
              </a:gradFill>
            </a:endParaRPr>
          </a:p>
          <a:p>
            <a:pPr marL="514350" lvl="0" indent="-514350" algn="r" rtl="1">
              <a:buFont typeface="+mj-lt"/>
              <a:buAutoNum type="arabicPeriod"/>
            </a:pPr>
            <a:r>
              <a:rPr lang="ar-SA" sz="2400" b="1" dirty="0" smtClean="0">
                <a:gradFill>
                  <a:gsLst>
                    <a:gs pos="0">
                      <a:srgbClr val="007BD3"/>
                    </a:gs>
                    <a:gs pos="100000">
                      <a:srgbClr val="034373"/>
                    </a:gs>
                  </a:gsLst>
                  <a:lin scaled="0"/>
                </a:gradFill>
              </a:rPr>
              <a:t>أن </a:t>
            </a:r>
            <a:r>
              <a:rPr lang="ar-SA" sz="2400" b="1" dirty="0">
                <a:gradFill>
                  <a:gsLst>
                    <a:gs pos="0">
                      <a:srgbClr val="007BD3"/>
                    </a:gs>
                    <a:gs pos="100000">
                      <a:srgbClr val="034373"/>
                    </a:gs>
                  </a:gsLst>
                  <a:lin scaled="0"/>
                </a:gradFill>
              </a:rPr>
              <a:t>تصدر المصدقة من موظف مختص عند ممارسته وظيفة عامة أو من شخص مكلف بخدمة عامة. أو بخدمة شخص عامل بنطاق المهن الصحية أو الطبية أو أي جهة أخرى</a:t>
            </a:r>
            <a:r>
              <a:rPr lang="en-US" sz="2400" b="1" dirty="0">
                <a:gradFill>
                  <a:gsLst>
                    <a:gs pos="0">
                      <a:srgbClr val="007BD3"/>
                    </a:gs>
                    <a:gs pos="100000">
                      <a:srgbClr val="034373"/>
                    </a:gs>
                  </a:gsLst>
                  <a:lin scaled="0"/>
                </a:gradFill>
              </a:rPr>
              <a:t>.</a:t>
            </a:r>
            <a:endParaRPr lang="en-US" sz="2400" b="1" dirty="0">
              <a:gradFill>
                <a:gsLst>
                  <a:gs pos="0">
                    <a:srgbClr val="007BD3"/>
                  </a:gs>
                  <a:gs pos="100000">
                    <a:srgbClr val="034373"/>
                  </a:gs>
                </a:gsLst>
                <a:lin scaled="0"/>
              </a:gradFill>
            </a:endParaRPr>
          </a:p>
          <a:p>
            <a:pPr marL="514350" lvl="0" indent="-514350" algn="r" rtl="1">
              <a:buFont typeface="+mj-lt"/>
              <a:buAutoNum type="arabicPeriod"/>
            </a:pPr>
            <a:r>
              <a:rPr lang="ar-SA" sz="2400" b="1" dirty="0">
                <a:gradFill>
                  <a:gsLst>
                    <a:gs pos="0">
                      <a:srgbClr val="007BD3"/>
                    </a:gs>
                    <a:gs pos="100000">
                      <a:srgbClr val="034373"/>
                    </a:gs>
                  </a:gsLst>
                  <a:lin scaled="0"/>
                </a:gradFill>
              </a:rPr>
              <a:t>يجب ان يقوم الجاني بتغيير الحقيقة أي يجعل واقعة كاذبة وكأنها واقعة </a:t>
            </a:r>
            <a:r>
              <a:rPr lang="ar-JO" altLang="ar-SA" sz="2400" b="1" dirty="0">
                <a:gradFill>
                  <a:gsLst>
                    <a:gs pos="0">
                      <a:srgbClr val="007BD3"/>
                    </a:gs>
                    <a:gs pos="100000">
                      <a:srgbClr val="034373"/>
                    </a:gs>
                  </a:gsLst>
                  <a:lin scaled="0"/>
                </a:gradFill>
              </a:rPr>
              <a:t>صحيح </a:t>
            </a:r>
            <a:r>
              <a:rPr lang="en-US" sz="2400" b="1" dirty="0" smtClean="0">
                <a:gradFill>
                  <a:gsLst>
                    <a:gs pos="0">
                      <a:srgbClr val="007BD3"/>
                    </a:gs>
                    <a:gs pos="100000">
                      <a:srgbClr val="034373"/>
                    </a:gs>
                  </a:gsLst>
                  <a:lin scaled="0"/>
                </a:gradFill>
              </a:rPr>
              <a:t>.</a:t>
            </a:r>
            <a:endParaRPr lang="en-US" sz="2400" b="1" dirty="0">
              <a:gradFill>
                <a:gsLst>
                  <a:gs pos="0">
                    <a:srgbClr val="007BD3"/>
                  </a:gs>
                  <a:gs pos="100000">
                    <a:srgbClr val="034373"/>
                  </a:gs>
                </a:gsLst>
                <a:lin scaled="0"/>
              </a:gradFill>
            </a:endParaRPr>
          </a:p>
          <a:p>
            <a:pPr marL="514350" lvl="0" indent="-514350" algn="r" rtl="1">
              <a:buFont typeface="+mj-lt"/>
              <a:buAutoNum type="arabicPeriod"/>
            </a:pPr>
            <a:r>
              <a:rPr lang="ar-SA" sz="2400" b="1" dirty="0">
                <a:gradFill>
                  <a:gsLst>
                    <a:gs pos="0">
                      <a:srgbClr val="007BD3"/>
                    </a:gs>
                    <a:gs pos="100000">
                      <a:srgbClr val="034373"/>
                    </a:gs>
                  </a:gsLst>
                  <a:lin scaled="0"/>
                </a:gradFill>
              </a:rPr>
              <a:t>تكون المصدقة الكاذبة قد أعدت كي تُقدم للسلطات العامة. أو أن يكون من شأنها أن تجر لنفسه أو </a:t>
            </a:r>
            <a:r>
              <a:rPr lang="ar-SA" sz="2400" b="1" dirty="0" smtClean="0">
                <a:gradFill>
                  <a:gsLst>
                    <a:gs pos="0">
                      <a:srgbClr val="007BD3"/>
                    </a:gs>
                    <a:gs pos="100000">
                      <a:srgbClr val="034373"/>
                    </a:gs>
                  </a:gsLst>
                  <a:lin scaled="0"/>
                </a:gradFill>
              </a:rPr>
              <a:t>لغيره</a:t>
            </a:r>
            <a:r>
              <a:rPr lang="ar-JO" sz="2400" b="1" dirty="0" smtClean="0">
                <a:gradFill>
                  <a:gsLst>
                    <a:gs pos="0">
                      <a:srgbClr val="007BD3"/>
                    </a:gs>
                    <a:gs pos="100000">
                      <a:srgbClr val="034373"/>
                    </a:gs>
                  </a:gsLst>
                  <a:lin scaled="0"/>
                </a:gradFill>
              </a:rPr>
              <a:t> </a:t>
            </a:r>
            <a:r>
              <a:rPr lang="ar-SA" sz="2400" b="1" dirty="0" smtClean="0">
                <a:gradFill>
                  <a:gsLst>
                    <a:gs pos="0">
                      <a:srgbClr val="007BD3"/>
                    </a:gs>
                    <a:gs pos="100000">
                      <a:srgbClr val="034373"/>
                    </a:gs>
                  </a:gsLst>
                  <a:lin scaled="0"/>
                </a:gradFill>
              </a:rPr>
              <a:t>منفعة </a:t>
            </a:r>
            <a:r>
              <a:rPr lang="ar-SA" sz="2400" b="1" dirty="0">
                <a:gradFill>
                  <a:gsLst>
                    <a:gs pos="0">
                      <a:srgbClr val="007BD3"/>
                    </a:gs>
                    <a:gs pos="100000">
                      <a:srgbClr val="034373"/>
                    </a:gs>
                  </a:gsLst>
                  <a:lin scaled="0"/>
                </a:gradFill>
              </a:rPr>
              <a:t>غير مشروعة أو تلحق الضرر بمصالح أحد الناس</a:t>
            </a:r>
            <a:r>
              <a:rPr lang="en-US" sz="2400" b="1" dirty="0" smtClean="0">
                <a:gradFill>
                  <a:gsLst>
                    <a:gs pos="0">
                      <a:srgbClr val="007BD3"/>
                    </a:gs>
                    <a:gs pos="100000">
                      <a:srgbClr val="034373"/>
                    </a:gs>
                  </a:gsLst>
                  <a:lin scaled="0"/>
                </a:gradFill>
              </a:rPr>
              <a:t>.</a:t>
            </a:r>
            <a:r>
              <a:rPr lang="ar-JO" sz="2400" b="1" dirty="0" smtClean="0">
                <a:gradFill>
                  <a:gsLst>
                    <a:gs pos="0">
                      <a:srgbClr val="007BD3"/>
                    </a:gs>
                    <a:gs pos="100000">
                      <a:srgbClr val="034373"/>
                    </a:gs>
                  </a:gsLst>
                  <a:lin scaled="0"/>
                </a:gradFill>
              </a:rPr>
              <a:t> </a:t>
            </a:r>
            <a:endParaRPr lang="en-US" sz="2400" b="1" dirty="0">
              <a:gradFill>
                <a:gsLst>
                  <a:gs pos="0">
                    <a:srgbClr val="007BD3"/>
                  </a:gs>
                  <a:gs pos="100000">
                    <a:srgbClr val="034373"/>
                  </a:gs>
                </a:gsLst>
                <a:lin scaled="0"/>
              </a:gradFill>
            </a:endParaRPr>
          </a:p>
          <a:p>
            <a:pPr marL="514350" lvl="0" indent="-514350" algn="r" rtl="1">
              <a:buFont typeface="+mj-lt"/>
              <a:buAutoNum type="arabicPeriod"/>
            </a:pPr>
            <a:r>
              <a:rPr lang="ar-SA" sz="2400" b="1" dirty="0">
                <a:gradFill>
                  <a:gsLst>
                    <a:gs pos="0">
                      <a:srgbClr val="007BD3"/>
                    </a:gs>
                    <a:gs pos="100000">
                      <a:srgbClr val="034373"/>
                    </a:gs>
                  </a:gsLst>
                  <a:lin scaled="0"/>
                </a:gradFill>
              </a:rPr>
              <a:t>يشترط توافر القصد الجرمي لدى الجاني وهذا القصد يقوم على العلم والإرادة</a:t>
            </a:r>
            <a:r>
              <a:rPr lang="en-US" sz="2400" b="1" dirty="0">
                <a:gradFill>
                  <a:gsLst>
                    <a:gs pos="0">
                      <a:srgbClr val="007BD3"/>
                    </a:gs>
                    <a:gs pos="100000">
                      <a:srgbClr val="034373"/>
                    </a:gs>
                  </a:gsLst>
                  <a:lin scaled="0"/>
                </a:gradFill>
              </a:rPr>
              <a:t>.</a:t>
            </a:r>
            <a:endParaRPr lang="en-US" sz="2400" b="1" dirty="0">
              <a:gradFill>
                <a:gsLst>
                  <a:gs pos="0">
                    <a:srgbClr val="007BD3"/>
                  </a:gs>
                  <a:gs pos="100000">
                    <a:srgbClr val="034373"/>
                  </a:gs>
                </a:gsLst>
                <a:lin scaled="0"/>
              </a:gradFill>
            </a:endParaRPr>
          </a:p>
          <a:p>
            <a:pPr marL="0" indent="0" algn="r">
              <a:buNone/>
            </a:pPr>
            <a:endParaRPr lang="ar-JO" sz="2400" b="1" dirty="0" smtClean="0">
              <a:gradFill>
                <a:gsLst>
                  <a:gs pos="0">
                    <a:srgbClr val="007BD3"/>
                  </a:gs>
                  <a:gs pos="100000">
                    <a:srgbClr val="034373"/>
                  </a:gs>
                </a:gsLst>
                <a:lin scaled="0"/>
              </a:gradFill>
            </a:endParaRPr>
          </a:p>
          <a:p>
            <a:pPr marL="0" indent="0" algn="r">
              <a:buNone/>
            </a:pPr>
            <a:endParaRPr lang="ar-JO" sz="2400" b="1" dirty="0">
              <a:gradFill>
                <a:gsLst>
                  <a:gs pos="0">
                    <a:srgbClr val="007BD3"/>
                  </a:gs>
                  <a:gs pos="100000">
                    <a:srgbClr val="034373"/>
                  </a:gs>
                </a:gsLst>
                <a:lin scaled="0"/>
              </a:gradFill>
            </a:endParaRPr>
          </a:p>
          <a:p>
            <a:pPr marL="0" indent="0" algn="r">
              <a:buNone/>
            </a:pPr>
            <a:r>
              <a:rPr lang="ar-JO" sz="2400" dirty="0" smtClean="0">
                <a:gradFill>
                  <a:gsLst>
                    <a:gs pos="0">
                      <a:srgbClr val="007BD3"/>
                    </a:gs>
                    <a:gs pos="100000">
                      <a:srgbClr val="034373"/>
                    </a:gs>
                  </a:gsLst>
                  <a:lin scaled="0"/>
                </a:gradFill>
              </a:rPr>
              <a:t>.</a:t>
            </a:r>
            <a:endParaRPr lang="ar-JO" sz="2400" dirty="0" smtClean="0">
              <a:gradFill>
                <a:gsLst>
                  <a:gs pos="0">
                    <a:srgbClr val="007BD3"/>
                  </a:gs>
                  <a:gs pos="100000">
                    <a:srgbClr val="034373"/>
                  </a:gs>
                </a:gsLst>
                <a:lin scaled="0"/>
              </a:gra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62585"/>
            <a:ext cx="10972800" cy="5763895"/>
          </a:xfrm>
          <a:ln>
            <a:solidFill>
              <a:schemeClr val="bg1"/>
            </a:solidFill>
          </a:ln>
        </p:spPr>
        <p:txBody>
          <a:bodyPr/>
          <a:lstStyle/>
          <a:p>
            <a:pPr algn="r"/>
            <a:r>
              <a:rPr lang="ar-JO"/>
              <a:t>ومن بين القضايا المعروضة أمام محكمة التمييز الأردنية المتعلقة بالمصدقات الكاذبة أو التزوير،  على سبيل المثال  قضية رقم </a:t>
            </a:r>
            <a:r>
              <a:rPr lang="ar-JO" sz="2800"/>
              <a:t>؟؟/2021 </a:t>
            </a:r>
            <a:endParaRPr lang="ar-JO" sz="2800"/>
          </a:p>
          <a:p>
            <a:pPr algn="r"/>
            <a:r>
              <a:rPr lang="ar-JO" sz="2800"/>
              <a:t> حيث تناولت المحكمة اتهام خبير بتقديم تقرير خبرة يحمل معلومات كاذبة بغرض تضليل العدالة. في هذه القضية، أثبتت المحكمة أن الخبير تجاوز نطاق عمله وأدرج معلومات غير دقيقة أثرت على حقوق الأطراف.</a:t>
            </a:r>
            <a:endParaRPr lang="ar-JO" sz="2800"/>
          </a:p>
          <a:p>
            <a:pPr algn="r"/>
            <a:r>
              <a:rPr lang="ar-JO" sz="2800"/>
              <a:t>ملخص القضية:</a:t>
            </a:r>
            <a:endParaRPr lang="ar-JO" sz="2800"/>
          </a:p>
          <a:p>
            <a:pPr algn="r"/>
            <a:r>
              <a:rPr lang="ar-JO" sz="2800"/>
              <a:t>الوقائع: قام خبير عقاري بإعداد تقرير تقييم للأراضي مع تقديم أرقام مغلوطة حول القيمة السوقية الحقيقية. تم استخدام التقرير كدليل في نزاع قانوني بين طرفين.</a:t>
            </a:r>
            <a:endParaRPr lang="ar-JO" sz="2800"/>
          </a:p>
          <a:p>
            <a:pPr algn="r"/>
            <a:r>
              <a:rPr lang="ar-JO" sz="2800"/>
              <a:t>الحكم: قضت المحكمة بأن التقرير يشكل "مصدقة كاذبة"، وفرضت عقوبة على الخبير بموجب المادة 266 من قانون العقوبات، التي تنص على معاقبة إصدار أي وثيقة تتضمن بيانات مزورة أو غير دقيقة عن عمد.</a:t>
            </a:r>
            <a:endParaRPr lang="ar-JO" sz="2800"/>
          </a:p>
          <a:p>
            <a:pPr algn="r"/>
            <a:r>
              <a:rPr lang="ar-JO" sz="2800"/>
              <a:t>النتيجة:تمت إدانة الخبير وإلزامه بتحمل المسؤولية الجنائية مع تعويض مالي للطرف المتضرر نتيجة الأضرار الناجمة عن التقرير المضلل.</a:t>
            </a:r>
            <a:endParaRPr lang="ar-JO" sz="2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a:r>
              <a:rPr lang="ar-JO" sz="2000" b="1">
                <a:solidFill>
                  <a:srgbClr val="FF0000"/>
                </a:solidFill>
              </a:rPr>
              <a:t>ونظرا لما ذكر اعلاه تم الوصول الى هذه النتائج والتوصيات : </a:t>
            </a:r>
            <a:endParaRPr lang="ar-JO" sz="2000" b="1">
              <a:solidFill>
                <a:srgbClr val="FF0000"/>
              </a:solidFill>
            </a:endParaRPr>
          </a:p>
          <a:p>
            <a:pPr algn="r"/>
            <a:r>
              <a:rPr lang="ar-JO" sz="2000" b="1">
                <a:solidFill>
                  <a:srgbClr val="FF0000"/>
                </a:solidFill>
              </a:rPr>
              <a:t>ويعود عدم وضوح فكرة الخطا الذي يرتكبة المقدر العقاري للاسباب التالية:</a:t>
            </a:r>
            <a:endParaRPr lang="ar-JO" sz="2000" b="1">
              <a:solidFill>
                <a:srgbClr val="FF0000"/>
              </a:solidFill>
            </a:endParaRPr>
          </a:p>
          <a:p>
            <a:pPr algn="r"/>
            <a:endParaRPr lang="ar-JO" sz="2000" b="1">
              <a:solidFill>
                <a:srgbClr val="FF0000"/>
              </a:solidFill>
            </a:endParaRPr>
          </a:p>
          <a:p>
            <a:pPr algn="r"/>
            <a:r>
              <a:rPr lang="ar-JO" sz="2000" b="1">
                <a:solidFill>
                  <a:srgbClr val="FF0000"/>
                </a:solidFill>
              </a:rPr>
              <a:t>1- ندرة حالات المسؤولية التي عرضت على القضاء وذلك نتيجة الى ندرة دعاوى مسؤولية المقدر العقاري المرفوعه من جانب الافراد ، نظرا لقلة الوعي القانوني وغموض اركان هذه المسؤولية </a:t>
            </a:r>
            <a:endParaRPr lang="ar-JO" sz="2000" b="1">
              <a:solidFill>
                <a:srgbClr val="FF0000"/>
              </a:solidFill>
            </a:endParaRPr>
          </a:p>
          <a:p>
            <a:pPr algn="r"/>
            <a:r>
              <a:rPr lang="ar-JO" sz="2000" b="1">
                <a:solidFill>
                  <a:srgbClr val="FF0000"/>
                </a:solidFill>
              </a:rPr>
              <a:t>2- تعديل التشريعات الناظمة لعمل المقدر العقاري لتتوأم مع تطوير عمل المقدر العقاري و تصنيفه وهذا ما تعمل عليه دائرة الاراضي و المساحة حاليا من خلال تطوير الهيكل التنظيمي للدائرة و تعديل التشريعات .  </a:t>
            </a:r>
            <a:endParaRPr lang="en-US" sz="2000" b="1">
              <a:solidFill>
                <a:srgbClr val="FF0000"/>
              </a:solidFill>
            </a:endParaRPr>
          </a:p>
          <a:p>
            <a:pPr marL="0" indent="0" algn="r">
              <a:buNone/>
            </a:pPr>
            <a:r>
              <a:rPr lang="ar-JO" sz="2000" b="1">
                <a:solidFill>
                  <a:srgbClr val="FF0000"/>
                </a:solidFill>
              </a:rPr>
              <a:t>3- على المشرع الاردني الاخذ بنظام التامين في مسؤولية المقدر العقاري  وذلك لتخفيف عبء المسؤولية  عن كاهل المقدر وضمان حقوق المضرور في ان واحد حيث ان المقدر العقاري في الغالب يقع باخطاء عديده مما يجعله عاجزا عن دفع التعويضات نتيجة الدعاوي المرفوعة ضده فانه لا بد من الاخذ بنظام التامين من المسؤولية لتخفيف العبء عن كاهله وعليه لابد  من وجوب اشراك جهه اخرى   في هذا العبء وان تتحمل عبء التعويض وحتى في حالة الخطا الشخصي للمقدر يمكن المساءلة  في مواجهة المضرور والرجوع على المقدر بعد ذلك لاستيفاء ما دفعته للمضرور .</a:t>
            </a:r>
            <a:endParaRPr lang="en-US" sz="2000" b="1">
              <a:solidFill>
                <a:srgbClr val="FF0000"/>
              </a:solidFill>
            </a:endParaRPr>
          </a:p>
          <a:p>
            <a:pPr algn="r"/>
            <a:r>
              <a:rPr lang="ar-JO" sz="2000"/>
              <a:t> </a:t>
            </a:r>
            <a:endParaRPr lang="en-US" sz="2000"/>
          </a:p>
          <a:p>
            <a:pPr marL="0" indent="0" algn="r">
              <a:buNone/>
            </a:pPr>
            <a:endParaRPr lang="en-US" sz="2000"/>
          </a:p>
        </p:txBody>
      </p:sp>
      <p:pic>
        <p:nvPicPr>
          <p:cNvPr id="2" name="Picture 1" descr="توصيات"/>
          <p:cNvPicPr>
            <a:picLocks noChangeAspect="1"/>
          </p:cNvPicPr>
          <p:nvPr/>
        </p:nvPicPr>
        <p:blipFill>
          <a:blip r:embed="rId1"/>
          <a:stretch>
            <a:fillRect/>
          </a:stretch>
        </p:blipFill>
        <p:spPr>
          <a:xfrm>
            <a:off x="6297930" y="0"/>
            <a:ext cx="1905000" cy="13976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solidFill>
            <a:srgbClr val="92D050"/>
          </a:solidFill>
        </p:spPr>
        <p:txBody>
          <a:bodyPr/>
          <a:p>
            <a:r>
              <a:rPr lang="ar-JO" altLang="en-US"/>
              <a:t>نرحب باستفساراتكم و مشاركتكم</a:t>
            </a:r>
            <a:endParaRPr lang="ar-JO" altLang="en-US"/>
          </a:p>
        </p:txBody>
      </p:sp>
      <p:pic>
        <p:nvPicPr>
          <p:cNvPr id="4" name="Content Placeholder 3" descr="شكرا لانتباهكم"/>
          <p:cNvPicPr>
            <a:picLocks noChangeAspect="1"/>
          </p:cNvPicPr>
          <p:nvPr>
            <p:ph idx="1"/>
          </p:nvPr>
        </p:nvPicPr>
        <p:blipFill>
          <a:blip r:embed="rId1"/>
          <a:stretch>
            <a:fillRect/>
          </a:stretch>
        </p:blipFill>
        <p:spPr>
          <a:xfrm>
            <a:off x="6965950" y="4119880"/>
            <a:ext cx="4337685" cy="2143125"/>
          </a:xfrm>
          <a:prstGeom prst="rect">
            <a:avLst/>
          </a:prstGeom>
        </p:spPr>
      </p:pic>
      <p:pic>
        <p:nvPicPr>
          <p:cNvPr id="7" name="Picture 6" descr="شكرا"/>
          <p:cNvPicPr>
            <a:picLocks noChangeAspect="1"/>
          </p:cNvPicPr>
          <p:nvPr/>
        </p:nvPicPr>
        <p:blipFill>
          <a:blip r:embed="rId2"/>
          <a:stretch>
            <a:fillRect/>
          </a:stretch>
        </p:blipFill>
        <p:spPr>
          <a:xfrm>
            <a:off x="609600" y="4119880"/>
            <a:ext cx="5453380" cy="2143760"/>
          </a:xfrm>
          <a:prstGeom prst="rect">
            <a:avLst/>
          </a:prstGeom>
        </p:spPr>
      </p:pic>
      <p:pic>
        <p:nvPicPr>
          <p:cNvPr id="6" name="Picture 5" descr="logo-285x300 (1)"/>
          <p:cNvPicPr>
            <a:picLocks noChangeAspect="1"/>
          </p:cNvPicPr>
          <p:nvPr/>
        </p:nvPicPr>
        <p:blipFill>
          <a:blip r:embed="rId3"/>
          <a:stretch>
            <a:fillRect/>
          </a:stretch>
        </p:blipFill>
        <p:spPr>
          <a:xfrm>
            <a:off x="4738370" y="1779905"/>
            <a:ext cx="2714625" cy="1978025"/>
          </a:xfrm>
          <a:prstGeom prst="rect">
            <a:avLst/>
          </a:prstGeom>
        </p:spPr>
      </p:pic>
      <p:pic>
        <p:nvPicPr>
          <p:cNvPr id="3" name="Picture 2" descr="logo33-0-0"/>
          <p:cNvPicPr>
            <a:picLocks noChangeAspect="1"/>
          </p:cNvPicPr>
          <p:nvPr/>
        </p:nvPicPr>
        <p:blipFill>
          <a:blip r:embed="rId4"/>
          <a:stretch>
            <a:fillRect/>
          </a:stretch>
        </p:blipFill>
        <p:spPr>
          <a:xfrm>
            <a:off x="758825" y="1920240"/>
            <a:ext cx="2921000" cy="1168400"/>
          </a:xfrm>
          <a:prstGeom prst="rect">
            <a:avLst/>
          </a:prstGeom>
        </p:spPr>
      </p:pic>
      <p:pic>
        <p:nvPicPr>
          <p:cNvPr id="5" name="Picture 4" descr="JAREV"/>
          <p:cNvPicPr>
            <a:picLocks noChangeAspect="1"/>
          </p:cNvPicPr>
          <p:nvPr/>
        </p:nvPicPr>
        <p:blipFill>
          <a:blip r:embed="rId5"/>
          <a:stretch>
            <a:fillRect/>
          </a:stretch>
        </p:blipFill>
        <p:spPr>
          <a:xfrm>
            <a:off x="8632825" y="2634615"/>
            <a:ext cx="3095625" cy="619125"/>
          </a:xfrm>
          <a:prstGeom prst="rect">
            <a:avLst/>
          </a:prstGeom>
        </p:spPr>
      </p:pic>
    </p:spTree>
  </p:cSld>
  <p:clrMapOvr>
    <a:masterClrMapping/>
  </p:clrMapOvr>
</p:sld>
</file>

<file path=ppt/theme/theme1.xml><?xml version="1.0" encoding="utf-8"?>
<a:theme xmlns:a="http://schemas.openxmlformats.org/drawingml/2006/main" name="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6305</Words>
  <Application>WPS Presentation</Application>
  <PresentationFormat>Widescreen</PresentationFormat>
  <Paragraphs>107</Paragraphs>
  <Slides>12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12</vt:i4>
      </vt:variant>
    </vt:vector>
  </HeadingPairs>
  <TitlesOfParts>
    <vt:vector size="20" baseType="lpstr">
      <vt:lpstr>Arial</vt:lpstr>
      <vt:lpstr>SimSun</vt:lpstr>
      <vt:lpstr>Wingdings</vt:lpstr>
      <vt:lpstr>Arial Black</vt:lpstr>
      <vt:lpstr>Arial Unicode MS</vt:lpstr>
      <vt:lpstr>Microsoft YaHei</vt:lpstr>
      <vt:lpstr>Calibri</vt:lpstr>
      <vt:lpstr>Business Cooperate</vt:lpstr>
      <vt:lpstr>بسم الله الرحمن الرحيم</vt:lpstr>
      <vt:lpstr>فهرس المحتويات</vt:lpstr>
      <vt:lpstr>التشريعات الناظمة لعمل المقدر العقاري</vt:lpstr>
      <vt:lpstr>المقدر العقاري ومسؤوليته المدنية والجزائية</vt:lpstr>
      <vt:lpstr>العقوبات الواردة في نظام ترخيص المقدرين رقم 37 لسنة 2020</vt:lpstr>
      <vt:lpstr>PowerPoint 演示文稿</vt:lpstr>
      <vt:lpstr>PowerPoint 演示文稿</vt:lpstr>
      <vt:lpstr>PowerPoint 演示文稿</vt:lpstr>
      <vt:lpstr>PowerPoint 演示文稿</vt:lpstr>
      <vt:lpstr>PowerPoint 演示文稿</vt:lpstr>
      <vt:lpstr>PowerPoint 演示文稿</vt:lpstr>
      <vt:lpstr>نرحب باستفساراتكم و مشاركتكم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مقدر الاراضي ومسؤوليته المدنية والجزائية</dc:title>
  <dc:creator>user</dc:creator>
  <cp:lastModifiedBy>Magic Systems</cp:lastModifiedBy>
  <cp:revision>24</cp:revision>
  <dcterms:created xsi:type="dcterms:W3CDTF">2024-12-11T17:22:00Z</dcterms:created>
  <dcterms:modified xsi:type="dcterms:W3CDTF">2024-12-14T04:04:01Z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F65455F9653648379A9ED238AF6A0E2A_12</vt:lpwstr>
  </property>
  <property fmtid="{D5CDD505-2E9C-101B-9397-08002B2CF9AE}" pid="3" name="KSOProductBuildVer">
    <vt:lpwstr>1033-12.2.0.19307</vt:lpwstr>
  </property>
</Properties>
</file>